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18288000" cy="10287000"/>
  <p:notesSz cx="6858000" cy="9144000"/>
  <p:embeddedFontLst>
    <p:embeddedFont>
      <p:font typeface="Canva Sans" panose="020B0604020202020204" charset="0"/>
      <p:regular r:id="rId37"/>
    </p:embeddedFont>
    <p:embeddedFont>
      <p:font typeface="Canva Sans Bold" panose="020B0604020202020204" charset="0"/>
      <p:regular r:id="rId38"/>
      <p:bold r:id="rId39"/>
    </p:embeddedFont>
    <p:embeddedFont>
      <p:font typeface="Montserrat Bold" panose="00000800000000000000" pitchFamily="2" charset="0"/>
      <p:regular r:id="rId40"/>
      <p:bold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Open Sans Bold" panose="020B0806030504020204" pitchFamily="34" charset="0"/>
      <p:regular r:id="rId46"/>
      <p:bold r:id="rId47"/>
    </p:embeddedFont>
    <p:embeddedFont>
      <p:font typeface="Poppins" panose="00000500000000000000" pitchFamily="2" charset="0"/>
      <p:regular r:id="rId48"/>
      <p:bold r:id="rId49"/>
      <p:italic r:id="rId50"/>
      <p:boldItalic r:id="rId51"/>
    </p:embeddedFont>
    <p:embeddedFont>
      <p:font typeface="Poppins Bold" panose="00000800000000000000" pitchFamily="2" charset="0"/>
      <p:regular r:id="rId52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F3EBDF-7871-031F-56F5-73B11D38F47E}" v="1" dt="2025-06-04T04:54:48.9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13" autoAdjust="0"/>
  </p:normalViewPr>
  <p:slideViewPr>
    <p:cSldViewPr>
      <p:cViewPr varScale="1">
        <p:scale>
          <a:sx n="79" d="100"/>
          <a:sy n="79" d="100"/>
        </p:scale>
        <p:origin x="1424" y="-20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3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anushika Prabaharan" userId="S::s4035680@student.rmit.edu.au::439b2fae-ef34-4e57-afa7-3165185a2bef" providerId="AD" clId="Web-{C7F3EBDF-7871-031F-56F5-73B11D38F47E}"/>
    <pc:docChg chg="modSld">
      <pc:chgData name="Dhanushika Prabaharan" userId="S::s4035680@student.rmit.edu.au::439b2fae-ef34-4e57-afa7-3165185a2bef" providerId="AD" clId="Web-{C7F3EBDF-7871-031F-56F5-73B11D38F47E}" dt="2025-06-04T04:54:48.934" v="0" actId="1076"/>
      <pc:docMkLst>
        <pc:docMk/>
      </pc:docMkLst>
      <pc:sldChg chg="modSp">
        <pc:chgData name="Dhanushika Prabaharan" userId="S::s4035680@student.rmit.edu.au::439b2fae-ef34-4e57-afa7-3165185a2bef" providerId="AD" clId="Web-{C7F3EBDF-7871-031F-56F5-73B11D38F47E}" dt="2025-06-04T04:54:48.934" v="0" actId="1076"/>
        <pc:sldMkLst>
          <pc:docMk/>
          <pc:sldMk cId="0" sldId="274"/>
        </pc:sldMkLst>
        <pc:spChg chg="mod">
          <ac:chgData name="Dhanushika Prabaharan" userId="S::s4035680@student.rmit.edu.au::439b2fae-ef34-4e57-afa7-3165185a2bef" providerId="AD" clId="Web-{C7F3EBDF-7871-031F-56F5-73B11D38F47E}" dt="2025-06-04T04:54:48.934" v="0" actId="1076"/>
          <ac:spMkLst>
            <pc:docMk/>
            <pc:sldMk cId="0" sldId="274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5.svg"/><Relationship Id="rId7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65516">
            <a:off x="2405590" y="-7521605"/>
            <a:ext cx="12451324" cy="11536065"/>
          </a:xfrm>
          <a:custGeom>
            <a:avLst/>
            <a:gdLst/>
            <a:ahLst/>
            <a:cxnLst/>
            <a:rect l="l" t="t" r="r" b="b"/>
            <a:pathLst>
              <a:path w="12451324" h="11536065">
                <a:moveTo>
                  <a:pt x="0" y="0"/>
                </a:moveTo>
                <a:lnTo>
                  <a:pt x="12451323" y="0"/>
                </a:lnTo>
                <a:lnTo>
                  <a:pt x="12451323" y="11536065"/>
                </a:lnTo>
                <a:lnTo>
                  <a:pt x="0" y="11536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3" name="Freeform 3"/>
          <p:cNvSpPr/>
          <p:nvPr/>
        </p:nvSpPr>
        <p:spPr>
          <a:xfrm rot="-453570">
            <a:off x="-1873380" y="4223800"/>
            <a:ext cx="12820558" cy="11878159"/>
          </a:xfrm>
          <a:custGeom>
            <a:avLst/>
            <a:gdLst/>
            <a:ahLst/>
            <a:cxnLst/>
            <a:rect l="l" t="t" r="r" b="b"/>
            <a:pathLst>
              <a:path w="12820558" h="11878159">
                <a:moveTo>
                  <a:pt x="0" y="0"/>
                </a:moveTo>
                <a:lnTo>
                  <a:pt x="12820558" y="0"/>
                </a:lnTo>
                <a:lnTo>
                  <a:pt x="12820558" y="11878159"/>
                </a:lnTo>
                <a:lnTo>
                  <a:pt x="0" y="1187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 dirty="0"/>
          </a:p>
        </p:txBody>
      </p:sp>
      <p:grpSp>
        <p:nvGrpSpPr>
          <p:cNvPr id="4" name="Group 4"/>
          <p:cNvGrpSpPr/>
          <p:nvPr/>
        </p:nvGrpSpPr>
        <p:grpSpPr>
          <a:xfrm>
            <a:off x="4605772" y="3012588"/>
            <a:ext cx="2299160" cy="229916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82A3">
                <a:alpha val="57647"/>
              </a:srgbClr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945667" y="3012588"/>
            <a:ext cx="1948560" cy="194856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82A3">
                <a:alpha val="57647"/>
              </a:srgbClr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5400000" flipH="1" flipV="1">
            <a:off x="10977707" y="3313203"/>
            <a:ext cx="10623495" cy="3997090"/>
          </a:xfrm>
          <a:custGeom>
            <a:avLst/>
            <a:gdLst/>
            <a:ahLst/>
            <a:cxnLst/>
            <a:rect l="l" t="t" r="r" b="b"/>
            <a:pathLst>
              <a:path w="10623495" h="3997090">
                <a:moveTo>
                  <a:pt x="10623496" y="3997090"/>
                </a:moveTo>
                <a:lnTo>
                  <a:pt x="0" y="3997090"/>
                </a:lnTo>
                <a:lnTo>
                  <a:pt x="0" y="0"/>
                </a:lnTo>
                <a:lnTo>
                  <a:pt x="10623496" y="0"/>
                </a:lnTo>
                <a:lnTo>
                  <a:pt x="10623496" y="399709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11" name="Freeform 11"/>
          <p:cNvSpPr/>
          <p:nvPr/>
        </p:nvSpPr>
        <p:spPr>
          <a:xfrm rot="5400000">
            <a:off x="15003270" y="6811864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grpSp>
        <p:nvGrpSpPr>
          <p:cNvPr id="12" name="Group 12"/>
          <p:cNvGrpSpPr/>
          <p:nvPr/>
        </p:nvGrpSpPr>
        <p:grpSpPr>
          <a:xfrm>
            <a:off x="2884498" y="3918622"/>
            <a:ext cx="3241602" cy="324160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82A3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07966" y="402610"/>
            <a:ext cx="420050" cy="626090"/>
          </a:xfrm>
          <a:custGeom>
            <a:avLst/>
            <a:gdLst/>
            <a:ahLst/>
            <a:cxnLst/>
            <a:rect l="l" t="t" r="r" b="b"/>
            <a:pathLst>
              <a:path w="420050" h="626090">
                <a:moveTo>
                  <a:pt x="0" y="0"/>
                </a:moveTo>
                <a:lnTo>
                  <a:pt x="420049" y="0"/>
                </a:lnTo>
                <a:lnTo>
                  <a:pt x="420049" y="626090"/>
                </a:lnTo>
                <a:lnTo>
                  <a:pt x="0" y="626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16" name="TextBox 16"/>
          <p:cNvSpPr txBox="1"/>
          <p:nvPr/>
        </p:nvSpPr>
        <p:spPr>
          <a:xfrm>
            <a:off x="177284" y="4087832"/>
            <a:ext cx="18418771" cy="1575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28"/>
              </a:lnSpc>
            </a:pPr>
            <a:r>
              <a:rPr lang="en-US" sz="923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DIGITAL CERTIFICATES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997090" y="5568971"/>
            <a:ext cx="10293820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FOR STUDENTS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4182" y="365847"/>
            <a:ext cx="5619879" cy="60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34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ISYS3303 BIT Project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4F2A6A0D-B1AF-8A61-E9CA-6DB8CD860A6E}"/>
              </a:ext>
            </a:extLst>
          </p:cNvPr>
          <p:cNvSpPr txBox="1"/>
          <p:nvPr/>
        </p:nvSpPr>
        <p:spPr>
          <a:xfrm>
            <a:off x="-798561" y="9471402"/>
            <a:ext cx="5619879" cy="580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34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 : 08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718" y="-2421168"/>
            <a:ext cx="16730564" cy="3192693"/>
            <a:chOff x="0" y="0"/>
            <a:chExt cx="4406404" cy="840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6404" cy="840874"/>
            </a:xfrm>
            <a:custGeom>
              <a:avLst/>
              <a:gdLst/>
              <a:ahLst/>
              <a:cxnLst/>
              <a:rect l="l" t="t" r="r" b="b"/>
              <a:pathLst>
                <a:path w="4406404" h="840874">
                  <a:moveTo>
                    <a:pt x="33317" y="0"/>
                  </a:moveTo>
                  <a:lnTo>
                    <a:pt x="4373086" y="0"/>
                  </a:lnTo>
                  <a:cubicBezTo>
                    <a:pt x="4381922" y="0"/>
                    <a:pt x="4390397" y="3510"/>
                    <a:pt x="4396645" y="9758"/>
                  </a:cubicBezTo>
                  <a:cubicBezTo>
                    <a:pt x="4402893" y="16007"/>
                    <a:pt x="4406404" y="24481"/>
                    <a:pt x="4406404" y="33317"/>
                  </a:cubicBezTo>
                  <a:lnTo>
                    <a:pt x="4406404" y="807557"/>
                  </a:lnTo>
                  <a:cubicBezTo>
                    <a:pt x="4406404" y="816393"/>
                    <a:pt x="4402893" y="824867"/>
                    <a:pt x="4396645" y="831116"/>
                  </a:cubicBezTo>
                  <a:cubicBezTo>
                    <a:pt x="4390397" y="837364"/>
                    <a:pt x="4381922" y="840874"/>
                    <a:pt x="4373086" y="840874"/>
                  </a:cubicBezTo>
                  <a:lnTo>
                    <a:pt x="33317" y="840874"/>
                  </a:lnTo>
                  <a:cubicBezTo>
                    <a:pt x="24481" y="840874"/>
                    <a:pt x="16007" y="837364"/>
                    <a:pt x="9758" y="831116"/>
                  </a:cubicBezTo>
                  <a:cubicBezTo>
                    <a:pt x="3510" y="824867"/>
                    <a:pt x="0" y="816393"/>
                    <a:pt x="0" y="807557"/>
                  </a:cubicBezTo>
                  <a:lnTo>
                    <a:pt x="0" y="33317"/>
                  </a:lnTo>
                  <a:cubicBezTo>
                    <a:pt x="0" y="24481"/>
                    <a:pt x="3510" y="16007"/>
                    <a:pt x="9758" y="9758"/>
                  </a:cubicBezTo>
                  <a:cubicBezTo>
                    <a:pt x="16007" y="3510"/>
                    <a:pt x="24481" y="0"/>
                    <a:pt x="33317" y="0"/>
                  </a:cubicBezTo>
                  <a:close/>
                </a:path>
              </a:pathLst>
            </a:custGeom>
            <a:solidFill>
              <a:srgbClr val="7082A3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06404" cy="898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 descr="urban abstract geometric line mephis shape"/>
          <p:cNvSpPr/>
          <p:nvPr/>
        </p:nvSpPr>
        <p:spPr>
          <a:xfrm rot="5400000">
            <a:off x="15062846" y="-1560611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267019" y="5798141"/>
            <a:ext cx="848803" cy="4488859"/>
          </a:xfrm>
          <a:custGeom>
            <a:avLst/>
            <a:gdLst/>
            <a:ahLst/>
            <a:cxnLst/>
            <a:rect l="l" t="t" r="r" b="b"/>
            <a:pathLst>
              <a:path w="848803" h="4488859">
                <a:moveTo>
                  <a:pt x="0" y="0"/>
                </a:moveTo>
                <a:lnTo>
                  <a:pt x="848803" y="0"/>
                </a:lnTo>
                <a:lnTo>
                  <a:pt x="848803" y="4488859"/>
                </a:lnTo>
                <a:lnTo>
                  <a:pt x="0" y="448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Freeform 7"/>
          <p:cNvSpPr/>
          <p:nvPr/>
        </p:nvSpPr>
        <p:spPr>
          <a:xfrm>
            <a:off x="3104506" y="2069399"/>
            <a:ext cx="11102550" cy="7188901"/>
          </a:xfrm>
          <a:custGeom>
            <a:avLst/>
            <a:gdLst/>
            <a:ahLst/>
            <a:cxnLst/>
            <a:rect l="l" t="t" r="r" b="b"/>
            <a:pathLst>
              <a:path w="11102550" h="7188901">
                <a:moveTo>
                  <a:pt x="0" y="0"/>
                </a:moveTo>
                <a:lnTo>
                  <a:pt x="11102549" y="0"/>
                </a:lnTo>
                <a:lnTo>
                  <a:pt x="11102549" y="7188901"/>
                </a:lnTo>
                <a:lnTo>
                  <a:pt x="0" y="71889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8" name="TextBox 8"/>
          <p:cNvSpPr txBox="1"/>
          <p:nvPr/>
        </p:nvSpPr>
        <p:spPr>
          <a:xfrm>
            <a:off x="267019" y="838200"/>
            <a:ext cx="875936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36213" y="9457644"/>
            <a:ext cx="11399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Figure 4 : Student Capability Status</a:t>
            </a: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718" y="-2421168"/>
            <a:ext cx="16730564" cy="3192693"/>
            <a:chOff x="0" y="0"/>
            <a:chExt cx="4406404" cy="840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6404" cy="840874"/>
            </a:xfrm>
            <a:custGeom>
              <a:avLst/>
              <a:gdLst/>
              <a:ahLst/>
              <a:cxnLst/>
              <a:rect l="l" t="t" r="r" b="b"/>
              <a:pathLst>
                <a:path w="4406404" h="840874">
                  <a:moveTo>
                    <a:pt x="33317" y="0"/>
                  </a:moveTo>
                  <a:lnTo>
                    <a:pt x="4373086" y="0"/>
                  </a:lnTo>
                  <a:cubicBezTo>
                    <a:pt x="4381922" y="0"/>
                    <a:pt x="4390397" y="3510"/>
                    <a:pt x="4396645" y="9758"/>
                  </a:cubicBezTo>
                  <a:cubicBezTo>
                    <a:pt x="4402893" y="16007"/>
                    <a:pt x="4406404" y="24481"/>
                    <a:pt x="4406404" y="33317"/>
                  </a:cubicBezTo>
                  <a:lnTo>
                    <a:pt x="4406404" y="807557"/>
                  </a:lnTo>
                  <a:cubicBezTo>
                    <a:pt x="4406404" y="816393"/>
                    <a:pt x="4402893" y="824867"/>
                    <a:pt x="4396645" y="831116"/>
                  </a:cubicBezTo>
                  <a:cubicBezTo>
                    <a:pt x="4390397" y="837364"/>
                    <a:pt x="4381922" y="840874"/>
                    <a:pt x="4373086" y="840874"/>
                  </a:cubicBezTo>
                  <a:lnTo>
                    <a:pt x="33317" y="840874"/>
                  </a:lnTo>
                  <a:cubicBezTo>
                    <a:pt x="24481" y="840874"/>
                    <a:pt x="16007" y="837364"/>
                    <a:pt x="9758" y="831116"/>
                  </a:cubicBezTo>
                  <a:cubicBezTo>
                    <a:pt x="3510" y="824867"/>
                    <a:pt x="0" y="816393"/>
                    <a:pt x="0" y="807557"/>
                  </a:cubicBezTo>
                  <a:lnTo>
                    <a:pt x="0" y="33317"/>
                  </a:lnTo>
                  <a:cubicBezTo>
                    <a:pt x="0" y="24481"/>
                    <a:pt x="3510" y="16007"/>
                    <a:pt x="9758" y="9758"/>
                  </a:cubicBezTo>
                  <a:cubicBezTo>
                    <a:pt x="16007" y="3510"/>
                    <a:pt x="24481" y="0"/>
                    <a:pt x="33317" y="0"/>
                  </a:cubicBezTo>
                  <a:close/>
                </a:path>
              </a:pathLst>
            </a:custGeom>
            <a:solidFill>
              <a:srgbClr val="7082A3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06404" cy="898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 descr="urban abstract geometric line mephis shape"/>
          <p:cNvSpPr/>
          <p:nvPr/>
        </p:nvSpPr>
        <p:spPr>
          <a:xfrm rot="5400000">
            <a:off x="15062846" y="-1560611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267019" y="5798141"/>
            <a:ext cx="848803" cy="4488859"/>
          </a:xfrm>
          <a:custGeom>
            <a:avLst/>
            <a:gdLst/>
            <a:ahLst/>
            <a:cxnLst/>
            <a:rect l="l" t="t" r="r" b="b"/>
            <a:pathLst>
              <a:path w="848803" h="4488859">
                <a:moveTo>
                  <a:pt x="0" y="0"/>
                </a:moveTo>
                <a:lnTo>
                  <a:pt x="848803" y="0"/>
                </a:lnTo>
                <a:lnTo>
                  <a:pt x="848803" y="4488859"/>
                </a:lnTo>
                <a:lnTo>
                  <a:pt x="0" y="448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Freeform 7"/>
          <p:cNvSpPr/>
          <p:nvPr/>
        </p:nvSpPr>
        <p:spPr>
          <a:xfrm>
            <a:off x="2998503" y="1914525"/>
            <a:ext cx="11727585" cy="7593611"/>
          </a:xfrm>
          <a:custGeom>
            <a:avLst/>
            <a:gdLst/>
            <a:ahLst/>
            <a:cxnLst/>
            <a:rect l="l" t="t" r="r" b="b"/>
            <a:pathLst>
              <a:path w="11727585" h="7593611">
                <a:moveTo>
                  <a:pt x="0" y="0"/>
                </a:moveTo>
                <a:lnTo>
                  <a:pt x="11727585" y="0"/>
                </a:lnTo>
                <a:lnTo>
                  <a:pt x="11727585" y="7593611"/>
                </a:lnTo>
                <a:lnTo>
                  <a:pt x="0" y="7593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8" name="TextBox 8"/>
          <p:cNvSpPr txBox="1"/>
          <p:nvPr/>
        </p:nvSpPr>
        <p:spPr>
          <a:xfrm>
            <a:off x="267019" y="838200"/>
            <a:ext cx="875936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6688" y="9457644"/>
            <a:ext cx="11399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Figure 5 : Student Capability Status</a:t>
            </a: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718" y="-2421168"/>
            <a:ext cx="16730564" cy="3192693"/>
            <a:chOff x="0" y="0"/>
            <a:chExt cx="4406404" cy="840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6404" cy="840874"/>
            </a:xfrm>
            <a:custGeom>
              <a:avLst/>
              <a:gdLst/>
              <a:ahLst/>
              <a:cxnLst/>
              <a:rect l="l" t="t" r="r" b="b"/>
              <a:pathLst>
                <a:path w="4406404" h="840874">
                  <a:moveTo>
                    <a:pt x="33317" y="0"/>
                  </a:moveTo>
                  <a:lnTo>
                    <a:pt x="4373086" y="0"/>
                  </a:lnTo>
                  <a:cubicBezTo>
                    <a:pt x="4381922" y="0"/>
                    <a:pt x="4390397" y="3510"/>
                    <a:pt x="4396645" y="9758"/>
                  </a:cubicBezTo>
                  <a:cubicBezTo>
                    <a:pt x="4402893" y="16007"/>
                    <a:pt x="4406404" y="24481"/>
                    <a:pt x="4406404" y="33317"/>
                  </a:cubicBezTo>
                  <a:lnTo>
                    <a:pt x="4406404" y="807557"/>
                  </a:lnTo>
                  <a:cubicBezTo>
                    <a:pt x="4406404" y="816393"/>
                    <a:pt x="4402893" y="824867"/>
                    <a:pt x="4396645" y="831116"/>
                  </a:cubicBezTo>
                  <a:cubicBezTo>
                    <a:pt x="4390397" y="837364"/>
                    <a:pt x="4381922" y="840874"/>
                    <a:pt x="4373086" y="840874"/>
                  </a:cubicBezTo>
                  <a:lnTo>
                    <a:pt x="33317" y="840874"/>
                  </a:lnTo>
                  <a:cubicBezTo>
                    <a:pt x="24481" y="840874"/>
                    <a:pt x="16007" y="837364"/>
                    <a:pt x="9758" y="831116"/>
                  </a:cubicBezTo>
                  <a:cubicBezTo>
                    <a:pt x="3510" y="824867"/>
                    <a:pt x="0" y="816393"/>
                    <a:pt x="0" y="807557"/>
                  </a:cubicBezTo>
                  <a:lnTo>
                    <a:pt x="0" y="33317"/>
                  </a:lnTo>
                  <a:cubicBezTo>
                    <a:pt x="0" y="24481"/>
                    <a:pt x="3510" y="16007"/>
                    <a:pt x="9758" y="9758"/>
                  </a:cubicBezTo>
                  <a:cubicBezTo>
                    <a:pt x="16007" y="3510"/>
                    <a:pt x="24481" y="0"/>
                    <a:pt x="33317" y="0"/>
                  </a:cubicBezTo>
                  <a:close/>
                </a:path>
              </a:pathLst>
            </a:custGeom>
            <a:solidFill>
              <a:srgbClr val="7082A3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06404" cy="898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 descr="urban abstract geometric line mephis shape"/>
          <p:cNvSpPr/>
          <p:nvPr/>
        </p:nvSpPr>
        <p:spPr>
          <a:xfrm rot="5400000">
            <a:off x="15062846" y="-1560611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267019" y="5798141"/>
            <a:ext cx="848803" cy="4488859"/>
          </a:xfrm>
          <a:custGeom>
            <a:avLst/>
            <a:gdLst/>
            <a:ahLst/>
            <a:cxnLst/>
            <a:rect l="l" t="t" r="r" b="b"/>
            <a:pathLst>
              <a:path w="848803" h="4488859">
                <a:moveTo>
                  <a:pt x="0" y="0"/>
                </a:moveTo>
                <a:lnTo>
                  <a:pt x="848803" y="0"/>
                </a:lnTo>
                <a:lnTo>
                  <a:pt x="848803" y="4488859"/>
                </a:lnTo>
                <a:lnTo>
                  <a:pt x="0" y="448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Freeform 7"/>
          <p:cNvSpPr/>
          <p:nvPr/>
        </p:nvSpPr>
        <p:spPr>
          <a:xfrm>
            <a:off x="3161421" y="1914525"/>
            <a:ext cx="11729933" cy="7609794"/>
          </a:xfrm>
          <a:custGeom>
            <a:avLst/>
            <a:gdLst/>
            <a:ahLst/>
            <a:cxnLst/>
            <a:rect l="l" t="t" r="r" b="b"/>
            <a:pathLst>
              <a:path w="11729933" h="7609794">
                <a:moveTo>
                  <a:pt x="0" y="0"/>
                </a:moveTo>
                <a:lnTo>
                  <a:pt x="11729934" y="0"/>
                </a:lnTo>
                <a:lnTo>
                  <a:pt x="11729934" y="7609794"/>
                </a:lnTo>
                <a:lnTo>
                  <a:pt x="0" y="7609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8" name="TextBox 8"/>
          <p:cNvSpPr txBox="1"/>
          <p:nvPr/>
        </p:nvSpPr>
        <p:spPr>
          <a:xfrm>
            <a:off x="267019" y="838200"/>
            <a:ext cx="875936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36213" y="9457644"/>
            <a:ext cx="11399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Figure 6 : Student Capability Status</a:t>
            </a: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718" y="-2421168"/>
            <a:ext cx="16730564" cy="3192693"/>
            <a:chOff x="0" y="0"/>
            <a:chExt cx="4406404" cy="840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6404" cy="840874"/>
            </a:xfrm>
            <a:custGeom>
              <a:avLst/>
              <a:gdLst/>
              <a:ahLst/>
              <a:cxnLst/>
              <a:rect l="l" t="t" r="r" b="b"/>
              <a:pathLst>
                <a:path w="4406404" h="840874">
                  <a:moveTo>
                    <a:pt x="33317" y="0"/>
                  </a:moveTo>
                  <a:lnTo>
                    <a:pt x="4373086" y="0"/>
                  </a:lnTo>
                  <a:cubicBezTo>
                    <a:pt x="4381922" y="0"/>
                    <a:pt x="4390397" y="3510"/>
                    <a:pt x="4396645" y="9758"/>
                  </a:cubicBezTo>
                  <a:cubicBezTo>
                    <a:pt x="4402893" y="16007"/>
                    <a:pt x="4406404" y="24481"/>
                    <a:pt x="4406404" y="33317"/>
                  </a:cubicBezTo>
                  <a:lnTo>
                    <a:pt x="4406404" y="807557"/>
                  </a:lnTo>
                  <a:cubicBezTo>
                    <a:pt x="4406404" y="816393"/>
                    <a:pt x="4402893" y="824867"/>
                    <a:pt x="4396645" y="831116"/>
                  </a:cubicBezTo>
                  <a:cubicBezTo>
                    <a:pt x="4390397" y="837364"/>
                    <a:pt x="4381922" y="840874"/>
                    <a:pt x="4373086" y="840874"/>
                  </a:cubicBezTo>
                  <a:lnTo>
                    <a:pt x="33317" y="840874"/>
                  </a:lnTo>
                  <a:cubicBezTo>
                    <a:pt x="24481" y="840874"/>
                    <a:pt x="16007" y="837364"/>
                    <a:pt x="9758" y="831116"/>
                  </a:cubicBezTo>
                  <a:cubicBezTo>
                    <a:pt x="3510" y="824867"/>
                    <a:pt x="0" y="816393"/>
                    <a:pt x="0" y="807557"/>
                  </a:cubicBezTo>
                  <a:lnTo>
                    <a:pt x="0" y="33317"/>
                  </a:lnTo>
                  <a:cubicBezTo>
                    <a:pt x="0" y="24481"/>
                    <a:pt x="3510" y="16007"/>
                    <a:pt x="9758" y="9758"/>
                  </a:cubicBezTo>
                  <a:cubicBezTo>
                    <a:pt x="16007" y="3510"/>
                    <a:pt x="24481" y="0"/>
                    <a:pt x="33317" y="0"/>
                  </a:cubicBezTo>
                  <a:close/>
                </a:path>
              </a:pathLst>
            </a:custGeom>
            <a:solidFill>
              <a:srgbClr val="7082A3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06404" cy="898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 descr="urban abstract geometric line mephis shape"/>
          <p:cNvSpPr/>
          <p:nvPr/>
        </p:nvSpPr>
        <p:spPr>
          <a:xfrm rot="5400000">
            <a:off x="15062846" y="-1560611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267019" y="5798141"/>
            <a:ext cx="848803" cy="4488859"/>
          </a:xfrm>
          <a:custGeom>
            <a:avLst/>
            <a:gdLst/>
            <a:ahLst/>
            <a:cxnLst/>
            <a:rect l="l" t="t" r="r" b="b"/>
            <a:pathLst>
              <a:path w="848803" h="4488859">
                <a:moveTo>
                  <a:pt x="0" y="0"/>
                </a:moveTo>
                <a:lnTo>
                  <a:pt x="848803" y="0"/>
                </a:lnTo>
                <a:lnTo>
                  <a:pt x="848803" y="4488859"/>
                </a:lnTo>
                <a:lnTo>
                  <a:pt x="0" y="448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Freeform 7"/>
          <p:cNvSpPr/>
          <p:nvPr/>
        </p:nvSpPr>
        <p:spPr>
          <a:xfrm>
            <a:off x="2910890" y="1980088"/>
            <a:ext cx="11442837" cy="7478669"/>
          </a:xfrm>
          <a:custGeom>
            <a:avLst/>
            <a:gdLst/>
            <a:ahLst/>
            <a:cxnLst/>
            <a:rect l="l" t="t" r="r" b="b"/>
            <a:pathLst>
              <a:path w="11442837" h="7478669">
                <a:moveTo>
                  <a:pt x="0" y="0"/>
                </a:moveTo>
                <a:lnTo>
                  <a:pt x="11442836" y="0"/>
                </a:lnTo>
                <a:lnTo>
                  <a:pt x="11442836" y="7478668"/>
                </a:lnTo>
                <a:lnTo>
                  <a:pt x="0" y="7478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8" name="TextBox 8"/>
          <p:cNvSpPr txBox="1"/>
          <p:nvPr/>
        </p:nvSpPr>
        <p:spPr>
          <a:xfrm>
            <a:off x="267019" y="838200"/>
            <a:ext cx="875936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6688" y="9457644"/>
            <a:ext cx="11399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Figure 7 : Admin Sign in Page</a:t>
            </a: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718" y="-2421168"/>
            <a:ext cx="16730564" cy="3192693"/>
            <a:chOff x="0" y="0"/>
            <a:chExt cx="4406404" cy="840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6404" cy="840874"/>
            </a:xfrm>
            <a:custGeom>
              <a:avLst/>
              <a:gdLst/>
              <a:ahLst/>
              <a:cxnLst/>
              <a:rect l="l" t="t" r="r" b="b"/>
              <a:pathLst>
                <a:path w="4406404" h="840874">
                  <a:moveTo>
                    <a:pt x="33317" y="0"/>
                  </a:moveTo>
                  <a:lnTo>
                    <a:pt x="4373086" y="0"/>
                  </a:lnTo>
                  <a:cubicBezTo>
                    <a:pt x="4381922" y="0"/>
                    <a:pt x="4390397" y="3510"/>
                    <a:pt x="4396645" y="9758"/>
                  </a:cubicBezTo>
                  <a:cubicBezTo>
                    <a:pt x="4402893" y="16007"/>
                    <a:pt x="4406404" y="24481"/>
                    <a:pt x="4406404" y="33317"/>
                  </a:cubicBezTo>
                  <a:lnTo>
                    <a:pt x="4406404" y="807557"/>
                  </a:lnTo>
                  <a:cubicBezTo>
                    <a:pt x="4406404" y="816393"/>
                    <a:pt x="4402893" y="824867"/>
                    <a:pt x="4396645" y="831116"/>
                  </a:cubicBezTo>
                  <a:cubicBezTo>
                    <a:pt x="4390397" y="837364"/>
                    <a:pt x="4381922" y="840874"/>
                    <a:pt x="4373086" y="840874"/>
                  </a:cubicBezTo>
                  <a:lnTo>
                    <a:pt x="33317" y="840874"/>
                  </a:lnTo>
                  <a:cubicBezTo>
                    <a:pt x="24481" y="840874"/>
                    <a:pt x="16007" y="837364"/>
                    <a:pt x="9758" y="831116"/>
                  </a:cubicBezTo>
                  <a:cubicBezTo>
                    <a:pt x="3510" y="824867"/>
                    <a:pt x="0" y="816393"/>
                    <a:pt x="0" y="807557"/>
                  </a:cubicBezTo>
                  <a:lnTo>
                    <a:pt x="0" y="33317"/>
                  </a:lnTo>
                  <a:cubicBezTo>
                    <a:pt x="0" y="24481"/>
                    <a:pt x="3510" y="16007"/>
                    <a:pt x="9758" y="9758"/>
                  </a:cubicBezTo>
                  <a:cubicBezTo>
                    <a:pt x="16007" y="3510"/>
                    <a:pt x="24481" y="0"/>
                    <a:pt x="33317" y="0"/>
                  </a:cubicBezTo>
                  <a:close/>
                </a:path>
              </a:pathLst>
            </a:custGeom>
            <a:solidFill>
              <a:srgbClr val="7082A3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06404" cy="898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 descr="urban abstract geometric line mephis shape"/>
          <p:cNvSpPr/>
          <p:nvPr/>
        </p:nvSpPr>
        <p:spPr>
          <a:xfrm rot="5400000">
            <a:off x="15062846" y="-1560611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267019" y="5798141"/>
            <a:ext cx="848803" cy="4488859"/>
          </a:xfrm>
          <a:custGeom>
            <a:avLst/>
            <a:gdLst/>
            <a:ahLst/>
            <a:cxnLst/>
            <a:rect l="l" t="t" r="r" b="b"/>
            <a:pathLst>
              <a:path w="848803" h="4488859">
                <a:moveTo>
                  <a:pt x="0" y="0"/>
                </a:moveTo>
                <a:lnTo>
                  <a:pt x="848803" y="0"/>
                </a:lnTo>
                <a:lnTo>
                  <a:pt x="848803" y="4488859"/>
                </a:lnTo>
                <a:lnTo>
                  <a:pt x="0" y="448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Freeform 7"/>
          <p:cNvSpPr/>
          <p:nvPr/>
        </p:nvSpPr>
        <p:spPr>
          <a:xfrm>
            <a:off x="3326688" y="2151483"/>
            <a:ext cx="10851832" cy="7079307"/>
          </a:xfrm>
          <a:custGeom>
            <a:avLst/>
            <a:gdLst/>
            <a:ahLst/>
            <a:cxnLst/>
            <a:rect l="l" t="t" r="r" b="b"/>
            <a:pathLst>
              <a:path w="10851832" h="7079307">
                <a:moveTo>
                  <a:pt x="0" y="0"/>
                </a:moveTo>
                <a:lnTo>
                  <a:pt x="10851833" y="0"/>
                </a:lnTo>
                <a:lnTo>
                  <a:pt x="10851833" y="7079307"/>
                </a:lnTo>
                <a:lnTo>
                  <a:pt x="0" y="7079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8" name="TextBox 8"/>
          <p:cNvSpPr txBox="1"/>
          <p:nvPr/>
        </p:nvSpPr>
        <p:spPr>
          <a:xfrm>
            <a:off x="267019" y="838200"/>
            <a:ext cx="875936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6688" y="9457644"/>
            <a:ext cx="11399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Figure 8 : Admin Dashboard</a:t>
            </a: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718" y="-2421168"/>
            <a:ext cx="16730564" cy="3192693"/>
            <a:chOff x="0" y="0"/>
            <a:chExt cx="4406404" cy="840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6404" cy="840874"/>
            </a:xfrm>
            <a:custGeom>
              <a:avLst/>
              <a:gdLst/>
              <a:ahLst/>
              <a:cxnLst/>
              <a:rect l="l" t="t" r="r" b="b"/>
              <a:pathLst>
                <a:path w="4406404" h="840874">
                  <a:moveTo>
                    <a:pt x="33317" y="0"/>
                  </a:moveTo>
                  <a:lnTo>
                    <a:pt x="4373086" y="0"/>
                  </a:lnTo>
                  <a:cubicBezTo>
                    <a:pt x="4381922" y="0"/>
                    <a:pt x="4390397" y="3510"/>
                    <a:pt x="4396645" y="9758"/>
                  </a:cubicBezTo>
                  <a:cubicBezTo>
                    <a:pt x="4402893" y="16007"/>
                    <a:pt x="4406404" y="24481"/>
                    <a:pt x="4406404" y="33317"/>
                  </a:cubicBezTo>
                  <a:lnTo>
                    <a:pt x="4406404" y="807557"/>
                  </a:lnTo>
                  <a:cubicBezTo>
                    <a:pt x="4406404" y="816393"/>
                    <a:pt x="4402893" y="824867"/>
                    <a:pt x="4396645" y="831116"/>
                  </a:cubicBezTo>
                  <a:cubicBezTo>
                    <a:pt x="4390397" y="837364"/>
                    <a:pt x="4381922" y="840874"/>
                    <a:pt x="4373086" y="840874"/>
                  </a:cubicBezTo>
                  <a:lnTo>
                    <a:pt x="33317" y="840874"/>
                  </a:lnTo>
                  <a:cubicBezTo>
                    <a:pt x="24481" y="840874"/>
                    <a:pt x="16007" y="837364"/>
                    <a:pt x="9758" y="831116"/>
                  </a:cubicBezTo>
                  <a:cubicBezTo>
                    <a:pt x="3510" y="824867"/>
                    <a:pt x="0" y="816393"/>
                    <a:pt x="0" y="807557"/>
                  </a:cubicBezTo>
                  <a:lnTo>
                    <a:pt x="0" y="33317"/>
                  </a:lnTo>
                  <a:cubicBezTo>
                    <a:pt x="0" y="24481"/>
                    <a:pt x="3510" y="16007"/>
                    <a:pt x="9758" y="9758"/>
                  </a:cubicBezTo>
                  <a:cubicBezTo>
                    <a:pt x="16007" y="3510"/>
                    <a:pt x="24481" y="0"/>
                    <a:pt x="33317" y="0"/>
                  </a:cubicBezTo>
                  <a:close/>
                </a:path>
              </a:pathLst>
            </a:custGeom>
            <a:solidFill>
              <a:srgbClr val="7082A3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06404" cy="898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 descr="urban abstract geometric line mephis shape"/>
          <p:cNvSpPr/>
          <p:nvPr/>
        </p:nvSpPr>
        <p:spPr>
          <a:xfrm rot="5400000">
            <a:off x="15062846" y="-1560611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267019" y="5798141"/>
            <a:ext cx="848803" cy="4488859"/>
          </a:xfrm>
          <a:custGeom>
            <a:avLst/>
            <a:gdLst/>
            <a:ahLst/>
            <a:cxnLst/>
            <a:rect l="l" t="t" r="r" b="b"/>
            <a:pathLst>
              <a:path w="848803" h="4488859">
                <a:moveTo>
                  <a:pt x="0" y="0"/>
                </a:moveTo>
                <a:lnTo>
                  <a:pt x="848803" y="0"/>
                </a:lnTo>
                <a:lnTo>
                  <a:pt x="848803" y="4488859"/>
                </a:lnTo>
                <a:lnTo>
                  <a:pt x="0" y="448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Freeform 7"/>
          <p:cNvSpPr/>
          <p:nvPr/>
        </p:nvSpPr>
        <p:spPr>
          <a:xfrm>
            <a:off x="3326688" y="2118987"/>
            <a:ext cx="11078262" cy="7200870"/>
          </a:xfrm>
          <a:custGeom>
            <a:avLst/>
            <a:gdLst/>
            <a:ahLst/>
            <a:cxnLst/>
            <a:rect l="l" t="t" r="r" b="b"/>
            <a:pathLst>
              <a:path w="11078262" h="7200870">
                <a:moveTo>
                  <a:pt x="0" y="0"/>
                </a:moveTo>
                <a:lnTo>
                  <a:pt x="11078262" y="0"/>
                </a:lnTo>
                <a:lnTo>
                  <a:pt x="11078262" y="7200870"/>
                </a:lnTo>
                <a:lnTo>
                  <a:pt x="0" y="7200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8" name="TextBox 8"/>
          <p:cNvSpPr txBox="1"/>
          <p:nvPr/>
        </p:nvSpPr>
        <p:spPr>
          <a:xfrm>
            <a:off x="267019" y="838200"/>
            <a:ext cx="875936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6688" y="9457644"/>
            <a:ext cx="11399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Figure 9 : Capabilities List</a:t>
            </a: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718" y="-2421168"/>
            <a:ext cx="16730564" cy="3192693"/>
            <a:chOff x="0" y="0"/>
            <a:chExt cx="4406404" cy="840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6404" cy="840874"/>
            </a:xfrm>
            <a:custGeom>
              <a:avLst/>
              <a:gdLst/>
              <a:ahLst/>
              <a:cxnLst/>
              <a:rect l="l" t="t" r="r" b="b"/>
              <a:pathLst>
                <a:path w="4406404" h="840874">
                  <a:moveTo>
                    <a:pt x="33317" y="0"/>
                  </a:moveTo>
                  <a:lnTo>
                    <a:pt x="4373086" y="0"/>
                  </a:lnTo>
                  <a:cubicBezTo>
                    <a:pt x="4381922" y="0"/>
                    <a:pt x="4390397" y="3510"/>
                    <a:pt x="4396645" y="9758"/>
                  </a:cubicBezTo>
                  <a:cubicBezTo>
                    <a:pt x="4402893" y="16007"/>
                    <a:pt x="4406404" y="24481"/>
                    <a:pt x="4406404" y="33317"/>
                  </a:cubicBezTo>
                  <a:lnTo>
                    <a:pt x="4406404" y="807557"/>
                  </a:lnTo>
                  <a:cubicBezTo>
                    <a:pt x="4406404" y="816393"/>
                    <a:pt x="4402893" y="824867"/>
                    <a:pt x="4396645" y="831116"/>
                  </a:cubicBezTo>
                  <a:cubicBezTo>
                    <a:pt x="4390397" y="837364"/>
                    <a:pt x="4381922" y="840874"/>
                    <a:pt x="4373086" y="840874"/>
                  </a:cubicBezTo>
                  <a:lnTo>
                    <a:pt x="33317" y="840874"/>
                  </a:lnTo>
                  <a:cubicBezTo>
                    <a:pt x="24481" y="840874"/>
                    <a:pt x="16007" y="837364"/>
                    <a:pt x="9758" y="831116"/>
                  </a:cubicBezTo>
                  <a:cubicBezTo>
                    <a:pt x="3510" y="824867"/>
                    <a:pt x="0" y="816393"/>
                    <a:pt x="0" y="807557"/>
                  </a:cubicBezTo>
                  <a:lnTo>
                    <a:pt x="0" y="33317"/>
                  </a:lnTo>
                  <a:cubicBezTo>
                    <a:pt x="0" y="24481"/>
                    <a:pt x="3510" y="16007"/>
                    <a:pt x="9758" y="9758"/>
                  </a:cubicBezTo>
                  <a:cubicBezTo>
                    <a:pt x="16007" y="3510"/>
                    <a:pt x="24481" y="0"/>
                    <a:pt x="33317" y="0"/>
                  </a:cubicBezTo>
                  <a:close/>
                </a:path>
              </a:pathLst>
            </a:custGeom>
            <a:solidFill>
              <a:srgbClr val="7082A3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06404" cy="898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 descr="urban abstract geometric line mephis shape"/>
          <p:cNvSpPr/>
          <p:nvPr/>
        </p:nvSpPr>
        <p:spPr>
          <a:xfrm rot="5400000">
            <a:off x="15062846" y="-1560611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267019" y="5798141"/>
            <a:ext cx="848803" cy="4488859"/>
          </a:xfrm>
          <a:custGeom>
            <a:avLst/>
            <a:gdLst/>
            <a:ahLst/>
            <a:cxnLst/>
            <a:rect l="l" t="t" r="r" b="b"/>
            <a:pathLst>
              <a:path w="848803" h="4488859">
                <a:moveTo>
                  <a:pt x="0" y="0"/>
                </a:moveTo>
                <a:lnTo>
                  <a:pt x="848803" y="0"/>
                </a:lnTo>
                <a:lnTo>
                  <a:pt x="848803" y="4488859"/>
                </a:lnTo>
                <a:lnTo>
                  <a:pt x="0" y="448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Freeform 7"/>
          <p:cNvSpPr/>
          <p:nvPr/>
        </p:nvSpPr>
        <p:spPr>
          <a:xfrm>
            <a:off x="2987583" y="2044068"/>
            <a:ext cx="11265454" cy="7350709"/>
          </a:xfrm>
          <a:custGeom>
            <a:avLst/>
            <a:gdLst/>
            <a:ahLst/>
            <a:cxnLst/>
            <a:rect l="l" t="t" r="r" b="b"/>
            <a:pathLst>
              <a:path w="11265454" h="7350709">
                <a:moveTo>
                  <a:pt x="0" y="0"/>
                </a:moveTo>
                <a:lnTo>
                  <a:pt x="11265454" y="0"/>
                </a:lnTo>
                <a:lnTo>
                  <a:pt x="11265454" y="7350709"/>
                </a:lnTo>
                <a:lnTo>
                  <a:pt x="0" y="7350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8" name="TextBox 8"/>
          <p:cNvSpPr txBox="1"/>
          <p:nvPr/>
        </p:nvSpPr>
        <p:spPr>
          <a:xfrm>
            <a:off x="267019" y="838200"/>
            <a:ext cx="875936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6688" y="9457644"/>
            <a:ext cx="11399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Figure 11 : Eligible Students</a:t>
            </a: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718" y="-2421168"/>
            <a:ext cx="16730564" cy="3192693"/>
            <a:chOff x="0" y="0"/>
            <a:chExt cx="4406404" cy="840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6404" cy="840874"/>
            </a:xfrm>
            <a:custGeom>
              <a:avLst/>
              <a:gdLst/>
              <a:ahLst/>
              <a:cxnLst/>
              <a:rect l="l" t="t" r="r" b="b"/>
              <a:pathLst>
                <a:path w="4406404" h="840874">
                  <a:moveTo>
                    <a:pt x="33317" y="0"/>
                  </a:moveTo>
                  <a:lnTo>
                    <a:pt x="4373086" y="0"/>
                  </a:lnTo>
                  <a:cubicBezTo>
                    <a:pt x="4381922" y="0"/>
                    <a:pt x="4390397" y="3510"/>
                    <a:pt x="4396645" y="9758"/>
                  </a:cubicBezTo>
                  <a:cubicBezTo>
                    <a:pt x="4402893" y="16007"/>
                    <a:pt x="4406404" y="24481"/>
                    <a:pt x="4406404" y="33317"/>
                  </a:cubicBezTo>
                  <a:lnTo>
                    <a:pt x="4406404" y="807557"/>
                  </a:lnTo>
                  <a:cubicBezTo>
                    <a:pt x="4406404" y="816393"/>
                    <a:pt x="4402893" y="824867"/>
                    <a:pt x="4396645" y="831116"/>
                  </a:cubicBezTo>
                  <a:cubicBezTo>
                    <a:pt x="4390397" y="837364"/>
                    <a:pt x="4381922" y="840874"/>
                    <a:pt x="4373086" y="840874"/>
                  </a:cubicBezTo>
                  <a:lnTo>
                    <a:pt x="33317" y="840874"/>
                  </a:lnTo>
                  <a:cubicBezTo>
                    <a:pt x="24481" y="840874"/>
                    <a:pt x="16007" y="837364"/>
                    <a:pt x="9758" y="831116"/>
                  </a:cubicBezTo>
                  <a:cubicBezTo>
                    <a:pt x="3510" y="824867"/>
                    <a:pt x="0" y="816393"/>
                    <a:pt x="0" y="807557"/>
                  </a:cubicBezTo>
                  <a:lnTo>
                    <a:pt x="0" y="33317"/>
                  </a:lnTo>
                  <a:cubicBezTo>
                    <a:pt x="0" y="24481"/>
                    <a:pt x="3510" y="16007"/>
                    <a:pt x="9758" y="9758"/>
                  </a:cubicBezTo>
                  <a:cubicBezTo>
                    <a:pt x="16007" y="3510"/>
                    <a:pt x="24481" y="0"/>
                    <a:pt x="33317" y="0"/>
                  </a:cubicBezTo>
                  <a:close/>
                </a:path>
              </a:pathLst>
            </a:custGeom>
            <a:solidFill>
              <a:srgbClr val="7082A3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06404" cy="898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 descr="urban abstract geometric line mephis shape"/>
          <p:cNvSpPr/>
          <p:nvPr/>
        </p:nvSpPr>
        <p:spPr>
          <a:xfrm rot="5400000">
            <a:off x="15062846" y="-1560611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267019" y="5798141"/>
            <a:ext cx="848803" cy="4488859"/>
          </a:xfrm>
          <a:custGeom>
            <a:avLst/>
            <a:gdLst/>
            <a:ahLst/>
            <a:cxnLst/>
            <a:rect l="l" t="t" r="r" b="b"/>
            <a:pathLst>
              <a:path w="848803" h="4488859">
                <a:moveTo>
                  <a:pt x="0" y="0"/>
                </a:moveTo>
                <a:lnTo>
                  <a:pt x="848803" y="0"/>
                </a:lnTo>
                <a:lnTo>
                  <a:pt x="848803" y="4488859"/>
                </a:lnTo>
                <a:lnTo>
                  <a:pt x="0" y="448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Freeform 7"/>
          <p:cNvSpPr/>
          <p:nvPr/>
        </p:nvSpPr>
        <p:spPr>
          <a:xfrm>
            <a:off x="3326688" y="2118011"/>
            <a:ext cx="10973172" cy="7140289"/>
          </a:xfrm>
          <a:custGeom>
            <a:avLst/>
            <a:gdLst/>
            <a:ahLst/>
            <a:cxnLst/>
            <a:rect l="l" t="t" r="r" b="b"/>
            <a:pathLst>
              <a:path w="10973172" h="7140289">
                <a:moveTo>
                  <a:pt x="0" y="0"/>
                </a:moveTo>
                <a:lnTo>
                  <a:pt x="10973172" y="0"/>
                </a:lnTo>
                <a:lnTo>
                  <a:pt x="10973172" y="7140289"/>
                </a:lnTo>
                <a:lnTo>
                  <a:pt x="0" y="7140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8" name="TextBox 8"/>
          <p:cNvSpPr txBox="1"/>
          <p:nvPr/>
        </p:nvSpPr>
        <p:spPr>
          <a:xfrm>
            <a:off x="267019" y="838200"/>
            <a:ext cx="875936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6688" y="9457644"/>
            <a:ext cx="11399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Figure 12 : Capabilities List</a:t>
            </a:r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718" y="-2421168"/>
            <a:ext cx="16730564" cy="3192693"/>
            <a:chOff x="0" y="0"/>
            <a:chExt cx="4406404" cy="840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6404" cy="840874"/>
            </a:xfrm>
            <a:custGeom>
              <a:avLst/>
              <a:gdLst/>
              <a:ahLst/>
              <a:cxnLst/>
              <a:rect l="l" t="t" r="r" b="b"/>
              <a:pathLst>
                <a:path w="4406404" h="840874">
                  <a:moveTo>
                    <a:pt x="33317" y="0"/>
                  </a:moveTo>
                  <a:lnTo>
                    <a:pt x="4373086" y="0"/>
                  </a:lnTo>
                  <a:cubicBezTo>
                    <a:pt x="4381922" y="0"/>
                    <a:pt x="4390397" y="3510"/>
                    <a:pt x="4396645" y="9758"/>
                  </a:cubicBezTo>
                  <a:cubicBezTo>
                    <a:pt x="4402893" y="16007"/>
                    <a:pt x="4406404" y="24481"/>
                    <a:pt x="4406404" y="33317"/>
                  </a:cubicBezTo>
                  <a:lnTo>
                    <a:pt x="4406404" y="807557"/>
                  </a:lnTo>
                  <a:cubicBezTo>
                    <a:pt x="4406404" y="816393"/>
                    <a:pt x="4402893" y="824867"/>
                    <a:pt x="4396645" y="831116"/>
                  </a:cubicBezTo>
                  <a:cubicBezTo>
                    <a:pt x="4390397" y="837364"/>
                    <a:pt x="4381922" y="840874"/>
                    <a:pt x="4373086" y="840874"/>
                  </a:cubicBezTo>
                  <a:lnTo>
                    <a:pt x="33317" y="840874"/>
                  </a:lnTo>
                  <a:cubicBezTo>
                    <a:pt x="24481" y="840874"/>
                    <a:pt x="16007" y="837364"/>
                    <a:pt x="9758" y="831116"/>
                  </a:cubicBezTo>
                  <a:cubicBezTo>
                    <a:pt x="3510" y="824867"/>
                    <a:pt x="0" y="816393"/>
                    <a:pt x="0" y="807557"/>
                  </a:cubicBezTo>
                  <a:lnTo>
                    <a:pt x="0" y="33317"/>
                  </a:lnTo>
                  <a:cubicBezTo>
                    <a:pt x="0" y="24481"/>
                    <a:pt x="3510" y="16007"/>
                    <a:pt x="9758" y="9758"/>
                  </a:cubicBezTo>
                  <a:cubicBezTo>
                    <a:pt x="16007" y="3510"/>
                    <a:pt x="24481" y="0"/>
                    <a:pt x="33317" y="0"/>
                  </a:cubicBezTo>
                  <a:close/>
                </a:path>
              </a:pathLst>
            </a:custGeom>
            <a:solidFill>
              <a:srgbClr val="7082A3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06404" cy="898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 descr="urban abstract geometric line mephis shape"/>
          <p:cNvSpPr/>
          <p:nvPr/>
        </p:nvSpPr>
        <p:spPr>
          <a:xfrm rot="5400000">
            <a:off x="15062846" y="-1560611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267019" y="5798141"/>
            <a:ext cx="848803" cy="4488859"/>
          </a:xfrm>
          <a:custGeom>
            <a:avLst/>
            <a:gdLst/>
            <a:ahLst/>
            <a:cxnLst/>
            <a:rect l="l" t="t" r="r" b="b"/>
            <a:pathLst>
              <a:path w="848803" h="4488859">
                <a:moveTo>
                  <a:pt x="0" y="0"/>
                </a:moveTo>
                <a:lnTo>
                  <a:pt x="848803" y="0"/>
                </a:lnTo>
                <a:lnTo>
                  <a:pt x="848803" y="4488859"/>
                </a:lnTo>
                <a:lnTo>
                  <a:pt x="0" y="448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Freeform 7"/>
          <p:cNvSpPr/>
          <p:nvPr/>
        </p:nvSpPr>
        <p:spPr>
          <a:xfrm>
            <a:off x="3497874" y="2180543"/>
            <a:ext cx="10780691" cy="7077758"/>
          </a:xfrm>
          <a:custGeom>
            <a:avLst/>
            <a:gdLst/>
            <a:ahLst/>
            <a:cxnLst/>
            <a:rect l="l" t="t" r="r" b="b"/>
            <a:pathLst>
              <a:path w="10780691" h="7077758">
                <a:moveTo>
                  <a:pt x="0" y="0"/>
                </a:moveTo>
                <a:lnTo>
                  <a:pt x="10780690" y="0"/>
                </a:lnTo>
                <a:lnTo>
                  <a:pt x="10780690" y="7077758"/>
                </a:lnTo>
                <a:lnTo>
                  <a:pt x="0" y="70777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8" name="TextBox 8"/>
          <p:cNvSpPr txBox="1"/>
          <p:nvPr/>
        </p:nvSpPr>
        <p:spPr>
          <a:xfrm>
            <a:off x="267019" y="838200"/>
            <a:ext cx="875936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6688" y="9457644"/>
            <a:ext cx="11399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Figure 13 : Eligible Students</a:t>
            </a: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718" y="-2421168"/>
            <a:ext cx="16730564" cy="3192693"/>
            <a:chOff x="0" y="0"/>
            <a:chExt cx="4406404" cy="840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6404" cy="840874"/>
            </a:xfrm>
            <a:custGeom>
              <a:avLst/>
              <a:gdLst/>
              <a:ahLst/>
              <a:cxnLst/>
              <a:rect l="l" t="t" r="r" b="b"/>
              <a:pathLst>
                <a:path w="4406404" h="840874">
                  <a:moveTo>
                    <a:pt x="33317" y="0"/>
                  </a:moveTo>
                  <a:lnTo>
                    <a:pt x="4373086" y="0"/>
                  </a:lnTo>
                  <a:cubicBezTo>
                    <a:pt x="4381922" y="0"/>
                    <a:pt x="4390397" y="3510"/>
                    <a:pt x="4396645" y="9758"/>
                  </a:cubicBezTo>
                  <a:cubicBezTo>
                    <a:pt x="4402893" y="16007"/>
                    <a:pt x="4406404" y="24481"/>
                    <a:pt x="4406404" y="33317"/>
                  </a:cubicBezTo>
                  <a:lnTo>
                    <a:pt x="4406404" y="807557"/>
                  </a:lnTo>
                  <a:cubicBezTo>
                    <a:pt x="4406404" y="816393"/>
                    <a:pt x="4402893" y="824867"/>
                    <a:pt x="4396645" y="831116"/>
                  </a:cubicBezTo>
                  <a:cubicBezTo>
                    <a:pt x="4390397" y="837364"/>
                    <a:pt x="4381922" y="840874"/>
                    <a:pt x="4373086" y="840874"/>
                  </a:cubicBezTo>
                  <a:lnTo>
                    <a:pt x="33317" y="840874"/>
                  </a:lnTo>
                  <a:cubicBezTo>
                    <a:pt x="24481" y="840874"/>
                    <a:pt x="16007" y="837364"/>
                    <a:pt x="9758" y="831116"/>
                  </a:cubicBezTo>
                  <a:cubicBezTo>
                    <a:pt x="3510" y="824867"/>
                    <a:pt x="0" y="816393"/>
                    <a:pt x="0" y="807557"/>
                  </a:cubicBezTo>
                  <a:lnTo>
                    <a:pt x="0" y="33317"/>
                  </a:lnTo>
                  <a:cubicBezTo>
                    <a:pt x="0" y="24481"/>
                    <a:pt x="3510" y="16007"/>
                    <a:pt x="9758" y="9758"/>
                  </a:cubicBezTo>
                  <a:cubicBezTo>
                    <a:pt x="16007" y="3510"/>
                    <a:pt x="24481" y="0"/>
                    <a:pt x="33317" y="0"/>
                  </a:cubicBezTo>
                  <a:close/>
                </a:path>
              </a:pathLst>
            </a:custGeom>
            <a:solidFill>
              <a:srgbClr val="7082A3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06404" cy="898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 descr="urban abstract geometric line mephis shape"/>
          <p:cNvSpPr/>
          <p:nvPr/>
        </p:nvSpPr>
        <p:spPr>
          <a:xfrm rot="5400000">
            <a:off x="15062846" y="-1560611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267019" y="5798141"/>
            <a:ext cx="848803" cy="4488859"/>
          </a:xfrm>
          <a:custGeom>
            <a:avLst/>
            <a:gdLst/>
            <a:ahLst/>
            <a:cxnLst/>
            <a:rect l="l" t="t" r="r" b="b"/>
            <a:pathLst>
              <a:path w="848803" h="4488859">
                <a:moveTo>
                  <a:pt x="0" y="0"/>
                </a:moveTo>
                <a:lnTo>
                  <a:pt x="848803" y="0"/>
                </a:lnTo>
                <a:lnTo>
                  <a:pt x="848803" y="4488859"/>
                </a:lnTo>
                <a:lnTo>
                  <a:pt x="0" y="448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Freeform 7"/>
          <p:cNvSpPr/>
          <p:nvPr/>
        </p:nvSpPr>
        <p:spPr>
          <a:xfrm>
            <a:off x="3436797" y="1851895"/>
            <a:ext cx="11414406" cy="7547776"/>
          </a:xfrm>
          <a:custGeom>
            <a:avLst/>
            <a:gdLst/>
            <a:ahLst/>
            <a:cxnLst/>
            <a:rect l="l" t="t" r="r" b="b"/>
            <a:pathLst>
              <a:path w="11414406" h="7547776">
                <a:moveTo>
                  <a:pt x="0" y="0"/>
                </a:moveTo>
                <a:lnTo>
                  <a:pt x="11414406" y="0"/>
                </a:lnTo>
                <a:lnTo>
                  <a:pt x="11414406" y="7547776"/>
                </a:lnTo>
                <a:lnTo>
                  <a:pt x="0" y="7547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8" name="TextBox 8"/>
          <p:cNvSpPr txBox="1"/>
          <p:nvPr/>
        </p:nvSpPr>
        <p:spPr>
          <a:xfrm>
            <a:off x="267019" y="838200"/>
            <a:ext cx="875936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6688" y="9457644"/>
            <a:ext cx="11399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Figure 14 : Certificate Request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65516">
            <a:off x="2405590" y="-7521605"/>
            <a:ext cx="12451324" cy="11536065"/>
          </a:xfrm>
          <a:custGeom>
            <a:avLst/>
            <a:gdLst/>
            <a:ahLst/>
            <a:cxnLst/>
            <a:rect l="l" t="t" r="r" b="b"/>
            <a:pathLst>
              <a:path w="12451324" h="11536065">
                <a:moveTo>
                  <a:pt x="0" y="0"/>
                </a:moveTo>
                <a:lnTo>
                  <a:pt x="12451323" y="0"/>
                </a:lnTo>
                <a:lnTo>
                  <a:pt x="12451323" y="11536065"/>
                </a:lnTo>
                <a:lnTo>
                  <a:pt x="0" y="11536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3" name="Freeform 3"/>
          <p:cNvSpPr/>
          <p:nvPr/>
        </p:nvSpPr>
        <p:spPr>
          <a:xfrm rot="-453570">
            <a:off x="-2413189" y="4778560"/>
            <a:ext cx="12820558" cy="11878159"/>
          </a:xfrm>
          <a:custGeom>
            <a:avLst/>
            <a:gdLst/>
            <a:ahLst/>
            <a:cxnLst/>
            <a:rect l="l" t="t" r="r" b="b"/>
            <a:pathLst>
              <a:path w="12820558" h="11878159">
                <a:moveTo>
                  <a:pt x="0" y="0"/>
                </a:moveTo>
                <a:lnTo>
                  <a:pt x="12820558" y="0"/>
                </a:lnTo>
                <a:lnTo>
                  <a:pt x="12820558" y="11878159"/>
                </a:lnTo>
                <a:lnTo>
                  <a:pt x="0" y="1187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grpSp>
        <p:nvGrpSpPr>
          <p:cNvPr id="4" name="Group 4"/>
          <p:cNvGrpSpPr/>
          <p:nvPr/>
        </p:nvGrpSpPr>
        <p:grpSpPr>
          <a:xfrm>
            <a:off x="4605772" y="3012588"/>
            <a:ext cx="2299160" cy="229916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82A3">
                <a:alpha val="57647"/>
              </a:srgbClr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945667" y="3012588"/>
            <a:ext cx="1948560" cy="194856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82A3">
                <a:alpha val="57647"/>
              </a:srgbClr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5400000" flipH="1" flipV="1">
            <a:off x="10977707" y="3313203"/>
            <a:ext cx="10623495" cy="3997090"/>
          </a:xfrm>
          <a:custGeom>
            <a:avLst/>
            <a:gdLst/>
            <a:ahLst/>
            <a:cxnLst/>
            <a:rect l="l" t="t" r="r" b="b"/>
            <a:pathLst>
              <a:path w="10623495" h="3997090">
                <a:moveTo>
                  <a:pt x="10623496" y="3997090"/>
                </a:moveTo>
                <a:lnTo>
                  <a:pt x="0" y="3997090"/>
                </a:lnTo>
                <a:lnTo>
                  <a:pt x="0" y="0"/>
                </a:lnTo>
                <a:lnTo>
                  <a:pt x="10623496" y="0"/>
                </a:lnTo>
                <a:lnTo>
                  <a:pt x="10623496" y="399709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11" name="Freeform 11"/>
          <p:cNvSpPr/>
          <p:nvPr/>
        </p:nvSpPr>
        <p:spPr>
          <a:xfrm rot="5400000">
            <a:off x="15900419" y="7735101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2" y="0"/>
                </a:lnTo>
                <a:lnTo>
                  <a:pt x="7780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grpSp>
        <p:nvGrpSpPr>
          <p:cNvPr id="12" name="Group 12"/>
          <p:cNvGrpSpPr/>
          <p:nvPr/>
        </p:nvGrpSpPr>
        <p:grpSpPr>
          <a:xfrm>
            <a:off x="2884498" y="3918622"/>
            <a:ext cx="3241602" cy="324160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82A3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84604" y="8480229"/>
            <a:ext cx="741496" cy="778071"/>
            <a:chOff x="0" y="0"/>
            <a:chExt cx="344326" cy="36131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4326" cy="361310"/>
            </a:xfrm>
            <a:custGeom>
              <a:avLst/>
              <a:gdLst/>
              <a:ahLst/>
              <a:cxnLst/>
              <a:rect l="l" t="t" r="r" b="b"/>
              <a:pathLst>
                <a:path w="344326" h="361310">
                  <a:moveTo>
                    <a:pt x="172163" y="0"/>
                  </a:moveTo>
                  <a:lnTo>
                    <a:pt x="172163" y="0"/>
                  </a:lnTo>
                  <a:cubicBezTo>
                    <a:pt x="217823" y="0"/>
                    <a:pt x="261614" y="18139"/>
                    <a:pt x="293900" y="50425"/>
                  </a:cubicBezTo>
                  <a:cubicBezTo>
                    <a:pt x="326187" y="82712"/>
                    <a:pt x="344326" y="126502"/>
                    <a:pt x="344326" y="172163"/>
                  </a:cubicBezTo>
                  <a:lnTo>
                    <a:pt x="344326" y="189147"/>
                  </a:lnTo>
                  <a:cubicBezTo>
                    <a:pt x="344326" y="284230"/>
                    <a:pt x="267246" y="361310"/>
                    <a:pt x="172163" y="361310"/>
                  </a:cubicBezTo>
                  <a:lnTo>
                    <a:pt x="172163" y="361310"/>
                  </a:lnTo>
                  <a:cubicBezTo>
                    <a:pt x="77080" y="361310"/>
                    <a:pt x="0" y="284230"/>
                    <a:pt x="0" y="189147"/>
                  </a:cubicBezTo>
                  <a:lnTo>
                    <a:pt x="0" y="172163"/>
                  </a:lnTo>
                  <a:cubicBezTo>
                    <a:pt x="0" y="77080"/>
                    <a:pt x="77080" y="0"/>
                    <a:pt x="172163" y="0"/>
                  </a:cubicBezTo>
                  <a:close/>
                </a:path>
              </a:pathLst>
            </a:custGeom>
            <a:solidFill>
              <a:srgbClr val="7082A3"/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LK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344326" cy="418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5463530" y="8577442"/>
            <a:ext cx="583644" cy="583644"/>
          </a:xfrm>
          <a:custGeom>
            <a:avLst/>
            <a:gdLst/>
            <a:ahLst/>
            <a:cxnLst/>
            <a:rect l="l" t="t" r="r" b="b"/>
            <a:pathLst>
              <a:path w="583644" h="583644">
                <a:moveTo>
                  <a:pt x="0" y="0"/>
                </a:moveTo>
                <a:lnTo>
                  <a:pt x="583644" y="0"/>
                </a:lnTo>
                <a:lnTo>
                  <a:pt x="583644" y="583644"/>
                </a:lnTo>
                <a:lnTo>
                  <a:pt x="0" y="583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19" name="Freeform 19"/>
          <p:cNvSpPr/>
          <p:nvPr/>
        </p:nvSpPr>
        <p:spPr>
          <a:xfrm>
            <a:off x="307966" y="402610"/>
            <a:ext cx="420050" cy="626090"/>
          </a:xfrm>
          <a:custGeom>
            <a:avLst/>
            <a:gdLst/>
            <a:ahLst/>
            <a:cxnLst/>
            <a:rect l="l" t="t" r="r" b="b"/>
            <a:pathLst>
              <a:path w="420050" h="626090">
                <a:moveTo>
                  <a:pt x="0" y="0"/>
                </a:moveTo>
                <a:lnTo>
                  <a:pt x="420049" y="0"/>
                </a:lnTo>
                <a:lnTo>
                  <a:pt x="420049" y="626090"/>
                </a:lnTo>
                <a:lnTo>
                  <a:pt x="0" y="6260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20" name="Freeform 20"/>
          <p:cNvSpPr/>
          <p:nvPr/>
        </p:nvSpPr>
        <p:spPr>
          <a:xfrm>
            <a:off x="1028700" y="1260416"/>
            <a:ext cx="14480990" cy="8143050"/>
          </a:xfrm>
          <a:custGeom>
            <a:avLst/>
            <a:gdLst/>
            <a:ahLst/>
            <a:cxnLst/>
            <a:rect l="l" t="t" r="r" b="b"/>
            <a:pathLst>
              <a:path w="14480990" h="8143050">
                <a:moveTo>
                  <a:pt x="0" y="0"/>
                </a:moveTo>
                <a:lnTo>
                  <a:pt x="14480990" y="0"/>
                </a:lnTo>
                <a:lnTo>
                  <a:pt x="14480990" y="8143049"/>
                </a:lnTo>
                <a:lnTo>
                  <a:pt x="0" y="81430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5095" t="-38637" r="-18696" b="-10066"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21" name="TextBox 21"/>
          <p:cNvSpPr txBox="1"/>
          <p:nvPr/>
        </p:nvSpPr>
        <p:spPr>
          <a:xfrm>
            <a:off x="714182" y="365847"/>
            <a:ext cx="5619879" cy="60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3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ISYS3303 BIT Project</a:t>
            </a: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718" y="-2421168"/>
            <a:ext cx="16730564" cy="3192693"/>
            <a:chOff x="0" y="0"/>
            <a:chExt cx="4406404" cy="840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6404" cy="840874"/>
            </a:xfrm>
            <a:custGeom>
              <a:avLst/>
              <a:gdLst/>
              <a:ahLst/>
              <a:cxnLst/>
              <a:rect l="l" t="t" r="r" b="b"/>
              <a:pathLst>
                <a:path w="4406404" h="840874">
                  <a:moveTo>
                    <a:pt x="33317" y="0"/>
                  </a:moveTo>
                  <a:lnTo>
                    <a:pt x="4373086" y="0"/>
                  </a:lnTo>
                  <a:cubicBezTo>
                    <a:pt x="4381922" y="0"/>
                    <a:pt x="4390397" y="3510"/>
                    <a:pt x="4396645" y="9758"/>
                  </a:cubicBezTo>
                  <a:cubicBezTo>
                    <a:pt x="4402893" y="16007"/>
                    <a:pt x="4406404" y="24481"/>
                    <a:pt x="4406404" y="33317"/>
                  </a:cubicBezTo>
                  <a:lnTo>
                    <a:pt x="4406404" y="807557"/>
                  </a:lnTo>
                  <a:cubicBezTo>
                    <a:pt x="4406404" y="816393"/>
                    <a:pt x="4402893" y="824867"/>
                    <a:pt x="4396645" y="831116"/>
                  </a:cubicBezTo>
                  <a:cubicBezTo>
                    <a:pt x="4390397" y="837364"/>
                    <a:pt x="4381922" y="840874"/>
                    <a:pt x="4373086" y="840874"/>
                  </a:cubicBezTo>
                  <a:lnTo>
                    <a:pt x="33317" y="840874"/>
                  </a:lnTo>
                  <a:cubicBezTo>
                    <a:pt x="24481" y="840874"/>
                    <a:pt x="16007" y="837364"/>
                    <a:pt x="9758" y="831116"/>
                  </a:cubicBezTo>
                  <a:cubicBezTo>
                    <a:pt x="3510" y="824867"/>
                    <a:pt x="0" y="816393"/>
                    <a:pt x="0" y="807557"/>
                  </a:cubicBezTo>
                  <a:lnTo>
                    <a:pt x="0" y="33317"/>
                  </a:lnTo>
                  <a:cubicBezTo>
                    <a:pt x="0" y="24481"/>
                    <a:pt x="3510" y="16007"/>
                    <a:pt x="9758" y="9758"/>
                  </a:cubicBezTo>
                  <a:cubicBezTo>
                    <a:pt x="16007" y="3510"/>
                    <a:pt x="24481" y="0"/>
                    <a:pt x="33317" y="0"/>
                  </a:cubicBezTo>
                  <a:close/>
                </a:path>
              </a:pathLst>
            </a:custGeom>
            <a:solidFill>
              <a:srgbClr val="7082A3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06404" cy="898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 descr="urban abstract geometric line mephis shape"/>
          <p:cNvSpPr/>
          <p:nvPr/>
        </p:nvSpPr>
        <p:spPr>
          <a:xfrm rot="5400000">
            <a:off x="15062846" y="-1560611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267019" y="5798141"/>
            <a:ext cx="848803" cy="4488859"/>
          </a:xfrm>
          <a:custGeom>
            <a:avLst/>
            <a:gdLst/>
            <a:ahLst/>
            <a:cxnLst/>
            <a:rect l="l" t="t" r="r" b="b"/>
            <a:pathLst>
              <a:path w="848803" h="4488859">
                <a:moveTo>
                  <a:pt x="0" y="0"/>
                </a:moveTo>
                <a:lnTo>
                  <a:pt x="848803" y="0"/>
                </a:lnTo>
                <a:lnTo>
                  <a:pt x="848803" y="4488859"/>
                </a:lnTo>
                <a:lnTo>
                  <a:pt x="0" y="448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Freeform 7"/>
          <p:cNvSpPr/>
          <p:nvPr/>
        </p:nvSpPr>
        <p:spPr>
          <a:xfrm>
            <a:off x="3089401" y="1914525"/>
            <a:ext cx="11425237" cy="7554938"/>
          </a:xfrm>
          <a:custGeom>
            <a:avLst/>
            <a:gdLst/>
            <a:ahLst/>
            <a:cxnLst/>
            <a:rect l="l" t="t" r="r" b="b"/>
            <a:pathLst>
              <a:path w="11425237" h="7554938">
                <a:moveTo>
                  <a:pt x="0" y="0"/>
                </a:moveTo>
                <a:lnTo>
                  <a:pt x="11425237" y="0"/>
                </a:lnTo>
                <a:lnTo>
                  <a:pt x="11425237" y="7554938"/>
                </a:lnTo>
                <a:lnTo>
                  <a:pt x="0" y="7554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8" name="TextBox 8"/>
          <p:cNvSpPr txBox="1"/>
          <p:nvPr/>
        </p:nvSpPr>
        <p:spPr>
          <a:xfrm>
            <a:off x="267019" y="838200"/>
            <a:ext cx="875936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6688" y="9457644"/>
            <a:ext cx="11399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Figure 15 : Creating Certificate</a:t>
            </a: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718" y="-2421168"/>
            <a:ext cx="16730564" cy="3192693"/>
            <a:chOff x="0" y="0"/>
            <a:chExt cx="4406404" cy="840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6404" cy="840874"/>
            </a:xfrm>
            <a:custGeom>
              <a:avLst/>
              <a:gdLst/>
              <a:ahLst/>
              <a:cxnLst/>
              <a:rect l="l" t="t" r="r" b="b"/>
              <a:pathLst>
                <a:path w="4406404" h="840874">
                  <a:moveTo>
                    <a:pt x="33317" y="0"/>
                  </a:moveTo>
                  <a:lnTo>
                    <a:pt x="4373086" y="0"/>
                  </a:lnTo>
                  <a:cubicBezTo>
                    <a:pt x="4381922" y="0"/>
                    <a:pt x="4390397" y="3510"/>
                    <a:pt x="4396645" y="9758"/>
                  </a:cubicBezTo>
                  <a:cubicBezTo>
                    <a:pt x="4402893" y="16007"/>
                    <a:pt x="4406404" y="24481"/>
                    <a:pt x="4406404" y="33317"/>
                  </a:cubicBezTo>
                  <a:lnTo>
                    <a:pt x="4406404" y="807557"/>
                  </a:lnTo>
                  <a:cubicBezTo>
                    <a:pt x="4406404" y="816393"/>
                    <a:pt x="4402893" y="824867"/>
                    <a:pt x="4396645" y="831116"/>
                  </a:cubicBezTo>
                  <a:cubicBezTo>
                    <a:pt x="4390397" y="837364"/>
                    <a:pt x="4381922" y="840874"/>
                    <a:pt x="4373086" y="840874"/>
                  </a:cubicBezTo>
                  <a:lnTo>
                    <a:pt x="33317" y="840874"/>
                  </a:lnTo>
                  <a:cubicBezTo>
                    <a:pt x="24481" y="840874"/>
                    <a:pt x="16007" y="837364"/>
                    <a:pt x="9758" y="831116"/>
                  </a:cubicBezTo>
                  <a:cubicBezTo>
                    <a:pt x="3510" y="824867"/>
                    <a:pt x="0" y="816393"/>
                    <a:pt x="0" y="807557"/>
                  </a:cubicBezTo>
                  <a:lnTo>
                    <a:pt x="0" y="33317"/>
                  </a:lnTo>
                  <a:cubicBezTo>
                    <a:pt x="0" y="24481"/>
                    <a:pt x="3510" y="16007"/>
                    <a:pt x="9758" y="9758"/>
                  </a:cubicBezTo>
                  <a:cubicBezTo>
                    <a:pt x="16007" y="3510"/>
                    <a:pt x="24481" y="0"/>
                    <a:pt x="33317" y="0"/>
                  </a:cubicBezTo>
                  <a:close/>
                </a:path>
              </a:pathLst>
            </a:custGeom>
            <a:solidFill>
              <a:srgbClr val="7082A3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06404" cy="898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 descr="urban abstract geometric line mephis shape"/>
          <p:cNvSpPr/>
          <p:nvPr/>
        </p:nvSpPr>
        <p:spPr>
          <a:xfrm rot="5400000">
            <a:off x="15062846" y="-1560611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267019" y="5798141"/>
            <a:ext cx="848803" cy="4488859"/>
          </a:xfrm>
          <a:custGeom>
            <a:avLst/>
            <a:gdLst/>
            <a:ahLst/>
            <a:cxnLst/>
            <a:rect l="l" t="t" r="r" b="b"/>
            <a:pathLst>
              <a:path w="848803" h="4488859">
                <a:moveTo>
                  <a:pt x="0" y="0"/>
                </a:moveTo>
                <a:lnTo>
                  <a:pt x="848803" y="0"/>
                </a:lnTo>
                <a:lnTo>
                  <a:pt x="848803" y="4488859"/>
                </a:lnTo>
                <a:lnTo>
                  <a:pt x="0" y="448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Freeform 7"/>
          <p:cNvSpPr/>
          <p:nvPr/>
        </p:nvSpPr>
        <p:spPr>
          <a:xfrm>
            <a:off x="3000909" y="2503651"/>
            <a:ext cx="12785468" cy="5785424"/>
          </a:xfrm>
          <a:custGeom>
            <a:avLst/>
            <a:gdLst/>
            <a:ahLst/>
            <a:cxnLst/>
            <a:rect l="l" t="t" r="r" b="b"/>
            <a:pathLst>
              <a:path w="12785468" h="5785424">
                <a:moveTo>
                  <a:pt x="0" y="0"/>
                </a:moveTo>
                <a:lnTo>
                  <a:pt x="12785468" y="0"/>
                </a:lnTo>
                <a:lnTo>
                  <a:pt x="12785468" y="5785424"/>
                </a:lnTo>
                <a:lnTo>
                  <a:pt x="0" y="5785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8" name="TextBox 8"/>
          <p:cNvSpPr txBox="1"/>
          <p:nvPr/>
        </p:nvSpPr>
        <p:spPr>
          <a:xfrm>
            <a:off x="267019" y="1254987"/>
            <a:ext cx="875936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6688" y="9191625"/>
            <a:ext cx="11399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Figure 16 : RMIT University Profile on OpenSea</a:t>
            </a:r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718" y="-2421168"/>
            <a:ext cx="16730564" cy="3192693"/>
            <a:chOff x="0" y="0"/>
            <a:chExt cx="4406404" cy="840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6404" cy="840874"/>
            </a:xfrm>
            <a:custGeom>
              <a:avLst/>
              <a:gdLst/>
              <a:ahLst/>
              <a:cxnLst/>
              <a:rect l="l" t="t" r="r" b="b"/>
              <a:pathLst>
                <a:path w="4406404" h="840874">
                  <a:moveTo>
                    <a:pt x="33317" y="0"/>
                  </a:moveTo>
                  <a:lnTo>
                    <a:pt x="4373086" y="0"/>
                  </a:lnTo>
                  <a:cubicBezTo>
                    <a:pt x="4381922" y="0"/>
                    <a:pt x="4390397" y="3510"/>
                    <a:pt x="4396645" y="9758"/>
                  </a:cubicBezTo>
                  <a:cubicBezTo>
                    <a:pt x="4402893" y="16007"/>
                    <a:pt x="4406404" y="24481"/>
                    <a:pt x="4406404" y="33317"/>
                  </a:cubicBezTo>
                  <a:lnTo>
                    <a:pt x="4406404" y="807557"/>
                  </a:lnTo>
                  <a:cubicBezTo>
                    <a:pt x="4406404" y="816393"/>
                    <a:pt x="4402893" y="824867"/>
                    <a:pt x="4396645" y="831116"/>
                  </a:cubicBezTo>
                  <a:cubicBezTo>
                    <a:pt x="4390397" y="837364"/>
                    <a:pt x="4381922" y="840874"/>
                    <a:pt x="4373086" y="840874"/>
                  </a:cubicBezTo>
                  <a:lnTo>
                    <a:pt x="33317" y="840874"/>
                  </a:lnTo>
                  <a:cubicBezTo>
                    <a:pt x="24481" y="840874"/>
                    <a:pt x="16007" y="837364"/>
                    <a:pt x="9758" y="831116"/>
                  </a:cubicBezTo>
                  <a:cubicBezTo>
                    <a:pt x="3510" y="824867"/>
                    <a:pt x="0" y="816393"/>
                    <a:pt x="0" y="807557"/>
                  </a:cubicBezTo>
                  <a:lnTo>
                    <a:pt x="0" y="33317"/>
                  </a:lnTo>
                  <a:cubicBezTo>
                    <a:pt x="0" y="24481"/>
                    <a:pt x="3510" y="16007"/>
                    <a:pt x="9758" y="9758"/>
                  </a:cubicBezTo>
                  <a:cubicBezTo>
                    <a:pt x="16007" y="3510"/>
                    <a:pt x="24481" y="0"/>
                    <a:pt x="33317" y="0"/>
                  </a:cubicBezTo>
                  <a:close/>
                </a:path>
              </a:pathLst>
            </a:custGeom>
            <a:solidFill>
              <a:srgbClr val="7082A3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06404" cy="898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 descr="urban abstract geometric line mephis shape"/>
          <p:cNvSpPr/>
          <p:nvPr/>
        </p:nvSpPr>
        <p:spPr>
          <a:xfrm rot="5400000">
            <a:off x="15062846" y="-1560611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267019" y="5798141"/>
            <a:ext cx="848803" cy="4488859"/>
          </a:xfrm>
          <a:custGeom>
            <a:avLst/>
            <a:gdLst/>
            <a:ahLst/>
            <a:cxnLst/>
            <a:rect l="l" t="t" r="r" b="b"/>
            <a:pathLst>
              <a:path w="848803" h="4488859">
                <a:moveTo>
                  <a:pt x="0" y="0"/>
                </a:moveTo>
                <a:lnTo>
                  <a:pt x="848803" y="0"/>
                </a:lnTo>
                <a:lnTo>
                  <a:pt x="848803" y="4488859"/>
                </a:lnTo>
                <a:lnTo>
                  <a:pt x="0" y="448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Freeform 7"/>
          <p:cNvSpPr/>
          <p:nvPr/>
        </p:nvSpPr>
        <p:spPr>
          <a:xfrm>
            <a:off x="2406131" y="2590473"/>
            <a:ext cx="12606005" cy="5452097"/>
          </a:xfrm>
          <a:custGeom>
            <a:avLst/>
            <a:gdLst/>
            <a:ahLst/>
            <a:cxnLst/>
            <a:rect l="l" t="t" r="r" b="b"/>
            <a:pathLst>
              <a:path w="12606005" h="5452097">
                <a:moveTo>
                  <a:pt x="0" y="0"/>
                </a:moveTo>
                <a:lnTo>
                  <a:pt x="12606005" y="0"/>
                </a:lnTo>
                <a:lnTo>
                  <a:pt x="12606005" y="5452097"/>
                </a:lnTo>
                <a:lnTo>
                  <a:pt x="0" y="5452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8" name="TextBox 8"/>
          <p:cNvSpPr txBox="1"/>
          <p:nvPr/>
        </p:nvSpPr>
        <p:spPr>
          <a:xfrm>
            <a:off x="267019" y="838200"/>
            <a:ext cx="875936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6688" y="8677910"/>
            <a:ext cx="11399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Figure 17 : Verification of Minted NFT </a:t>
            </a:r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718" y="-2421168"/>
            <a:ext cx="16730564" cy="3192693"/>
            <a:chOff x="0" y="0"/>
            <a:chExt cx="4406404" cy="840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6404" cy="840874"/>
            </a:xfrm>
            <a:custGeom>
              <a:avLst/>
              <a:gdLst/>
              <a:ahLst/>
              <a:cxnLst/>
              <a:rect l="l" t="t" r="r" b="b"/>
              <a:pathLst>
                <a:path w="4406404" h="840874">
                  <a:moveTo>
                    <a:pt x="33317" y="0"/>
                  </a:moveTo>
                  <a:lnTo>
                    <a:pt x="4373086" y="0"/>
                  </a:lnTo>
                  <a:cubicBezTo>
                    <a:pt x="4381922" y="0"/>
                    <a:pt x="4390397" y="3510"/>
                    <a:pt x="4396645" y="9758"/>
                  </a:cubicBezTo>
                  <a:cubicBezTo>
                    <a:pt x="4402893" y="16007"/>
                    <a:pt x="4406404" y="24481"/>
                    <a:pt x="4406404" y="33317"/>
                  </a:cubicBezTo>
                  <a:lnTo>
                    <a:pt x="4406404" y="807557"/>
                  </a:lnTo>
                  <a:cubicBezTo>
                    <a:pt x="4406404" y="816393"/>
                    <a:pt x="4402893" y="824867"/>
                    <a:pt x="4396645" y="831116"/>
                  </a:cubicBezTo>
                  <a:cubicBezTo>
                    <a:pt x="4390397" y="837364"/>
                    <a:pt x="4381922" y="840874"/>
                    <a:pt x="4373086" y="840874"/>
                  </a:cubicBezTo>
                  <a:lnTo>
                    <a:pt x="33317" y="840874"/>
                  </a:lnTo>
                  <a:cubicBezTo>
                    <a:pt x="24481" y="840874"/>
                    <a:pt x="16007" y="837364"/>
                    <a:pt x="9758" y="831116"/>
                  </a:cubicBezTo>
                  <a:cubicBezTo>
                    <a:pt x="3510" y="824867"/>
                    <a:pt x="0" y="816393"/>
                    <a:pt x="0" y="807557"/>
                  </a:cubicBezTo>
                  <a:lnTo>
                    <a:pt x="0" y="33317"/>
                  </a:lnTo>
                  <a:cubicBezTo>
                    <a:pt x="0" y="24481"/>
                    <a:pt x="3510" y="16007"/>
                    <a:pt x="9758" y="9758"/>
                  </a:cubicBezTo>
                  <a:cubicBezTo>
                    <a:pt x="16007" y="3510"/>
                    <a:pt x="24481" y="0"/>
                    <a:pt x="33317" y="0"/>
                  </a:cubicBezTo>
                  <a:close/>
                </a:path>
              </a:pathLst>
            </a:custGeom>
            <a:solidFill>
              <a:srgbClr val="7082A3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06404" cy="898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 descr="urban abstract geometric line mephis shape"/>
          <p:cNvSpPr/>
          <p:nvPr/>
        </p:nvSpPr>
        <p:spPr>
          <a:xfrm rot="5400000">
            <a:off x="15062846" y="-1560611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267019" y="5798141"/>
            <a:ext cx="848803" cy="4488859"/>
          </a:xfrm>
          <a:custGeom>
            <a:avLst/>
            <a:gdLst/>
            <a:ahLst/>
            <a:cxnLst/>
            <a:rect l="l" t="t" r="r" b="b"/>
            <a:pathLst>
              <a:path w="848803" h="4488859">
                <a:moveTo>
                  <a:pt x="0" y="0"/>
                </a:moveTo>
                <a:lnTo>
                  <a:pt x="848803" y="0"/>
                </a:lnTo>
                <a:lnTo>
                  <a:pt x="848803" y="4488859"/>
                </a:lnTo>
                <a:lnTo>
                  <a:pt x="0" y="448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Freeform 7"/>
          <p:cNvSpPr/>
          <p:nvPr/>
        </p:nvSpPr>
        <p:spPr>
          <a:xfrm>
            <a:off x="2152564" y="2558974"/>
            <a:ext cx="14351718" cy="5292196"/>
          </a:xfrm>
          <a:custGeom>
            <a:avLst/>
            <a:gdLst/>
            <a:ahLst/>
            <a:cxnLst/>
            <a:rect l="l" t="t" r="r" b="b"/>
            <a:pathLst>
              <a:path w="14351718" h="5292196">
                <a:moveTo>
                  <a:pt x="0" y="0"/>
                </a:moveTo>
                <a:lnTo>
                  <a:pt x="14351718" y="0"/>
                </a:lnTo>
                <a:lnTo>
                  <a:pt x="14351718" y="5292196"/>
                </a:lnTo>
                <a:lnTo>
                  <a:pt x="0" y="5292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8" name="TextBox 8"/>
          <p:cNvSpPr txBox="1"/>
          <p:nvPr/>
        </p:nvSpPr>
        <p:spPr>
          <a:xfrm>
            <a:off x="267019" y="838200"/>
            <a:ext cx="875936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52483" y="7975895"/>
            <a:ext cx="11399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Figure 18 : Minted Certificate</a:t>
            </a:r>
          </a:p>
        </p:txBody>
      </p: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718" y="-2421168"/>
            <a:ext cx="16730564" cy="3192693"/>
            <a:chOff x="0" y="0"/>
            <a:chExt cx="4406404" cy="840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6404" cy="840874"/>
            </a:xfrm>
            <a:custGeom>
              <a:avLst/>
              <a:gdLst/>
              <a:ahLst/>
              <a:cxnLst/>
              <a:rect l="l" t="t" r="r" b="b"/>
              <a:pathLst>
                <a:path w="4406404" h="840874">
                  <a:moveTo>
                    <a:pt x="33317" y="0"/>
                  </a:moveTo>
                  <a:lnTo>
                    <a:pt x="4373086" y="0"/>
                  </a:lnTo>
                  <a:cubicBezTo>
                    <a:pt x="4381922" y="0"/>
                    <a:pt x="4390397" y="3510"/>
                    <a:pt x="4396645" y="9758"/>
                  </a:cubicBezTo>
                  <a:cubicBezTo>
                    <a:pt x="4402893" y="16007"/>
                    <a:pt x="4406404" y="24481"/>
                    <a:pt x="4406404" y="33317"/>
                  </a:cubicBezTo>
                  <a:lnTo>
                    <a:pt x="4406404" y="807557"/>
                  </a:lnTo>
                  <a:cubicBezTo>
                    <a:pt x="4406404" y="816393"/>
                    <a:pt x="4402893" y="824867"/>
                    <a:pt x="4396645" y="831116"/>
                  </a:cubicBezTo>
                  <a:cubicBezTo>
                    <a:pt x="4390397" y="837364"/>
                    <a:pt x="4381922" y="840874"/>
                    <a:pt x="4373086" y="840874"/>
                  </a:cubicBezTo>
                  <a:lnTo>
                    <a:pt x="33317" y="840874"/>
                  </a:lnTo>
                  <a:cubicBezTo>
                    <a:pt x="24481" y="840874"/>
                    <a:pt x="16007" y="837364"/>
                    <a:pt x="9758" y="831116"/>
                  </a:cubicBezTo>
                  <a:cubicBezTo>
                    <a:pt x="3510" y="824867"/>
                    <a:pt x="0" y="816393"/>
                    <a:pt x="0" y="807557"/>
                  </a:cubicBezTo>
                  <a:lnTo>
                    <a:pt x="0" y="33317"/>
                  </a:lnTo>
                  <a:cubicBezTo>
                    <a:pt x="0" y="24481"/>
                    <a:pt x="3510" y="16007"/>
                    <a:pt x="9758" y="9758"/>
                  </a:cubicBezTo>
                  <a:cubicBezTo>
                    <a:pt x="16007" y="3510"/>
                    <a:pt x="24481" y="0"/>
                    <a:pt x="33317" y="0"/>
                  </a:cubicBezTo>
                  <a:close/>
                </a:path>
              </a:pathLst>
            </a:custGeom>
            <a:solidFill>
              <a:srgbClr val="7082A3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06404" cy="898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 descr="urban abstract geometric line mephis shape"/>
          <p:cNvSpPr/>
          <p:nvPr/>
        </p:nvSpPr>
        <p:spPr>
          <a:xfrm rot="5400000">
            <a:off x="15841564" y="-1285875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2" y="0"/>
                </a:lnTo>
                <a:lnTo>
                  <a:pt x="7780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267019" y="5798141"/>
            <a:ext cx="848803" cy="4488859"/>
          </a:xfrm>
          <a:custGeom>
            <a:avLst/>
            <a:gdLst/>
            <a:ahLst/>
            <a:cxnLst/>
            <a:rect l="l" t="t" r="r" b="b"/>
            <a:pathLst>
              <a:path w="848803" h="4488859">
                <a:moveTo>
                  <a:pt x="0" y="0"/>
                </a:moveTo>
                <a:lnTo>
                  <a:pt x="848803" y="0"/>
                </a:lnTo>
                <a:lnTo>
                  <a:pt x="848803" y="4488859"/>
                </a:lnTo>
                <a:lnTo>
                  <a:pt x="0" y="448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Freeform 7"/>
          <p:cNvSpPr/>
          <p:nvPr/>
        </p:nvSpPr>
        <p:spPr>
          <a:xfrm>
            <a:off x="4805461" y="2484445"/>
            <a:ext cx="8658027" cy="5775786"/>
          </a:xfrm>
          <a:custGeom>
            <a:avLst/>
            <a:gdLst/>
            <a:ahLst/>
            <a:cxnLst/>
            <a:rect l="l" t="t" r="r" b="b"/>
            <a:pathLst>
              <a:path w="8658027" h="5775786">
                <a:moveTo>
                  <a:pt x="0" y="0"/>
                </a:moveTo>
                <a:lnTo>
                  <a:pt x="8658028" y="0"/>
                </a:lnTo>
                <a:lnTo>
                  <a:pt x="8658028" y="5775786"/>
                </a:lnTo>
                <a:lnTo>
                  <a:pt x="0" y="5775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8" name="TextBox 8"/>
          <p:cNvSpPr txBox="1"/>
          <p:nvPr/>
        </p:nvSpPr>
        <p:spPr>
          <a:xfrm>
            <a:off x="267019" y="838200"/>
            <a:ext cx="875936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6688" y="8526351"/>
            <a:ext cx="11399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Figure 19 : Importing NFT to the Wallet </a:t>
            </a:r>
          </a:p>
        </p:txBody>
      </p: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718" y="-2421168"/>
            <a:ext cx="16730564" cy="3192693"/>
            <a:chOff x="0" y="0"/>
            <a:chExt cx="4406404" cy="840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6404" cy="840874"/>
            </a:xfrm>
            <a:custGeom>
              <a:avLst/>
              <a:gdLst/>
              <a:ahLst/>
              <a:cxnLst/>
              <a:rect l="l" t="t" r="r" b="b"/>
              <a:pathLst>
                <a:path w="4406404" h="840874">
                  <a:moveTo>
                    <a:pt x="33317" y="0"/>
                  </a:moveTo>
                  <a:lnTo>
                    <a:pt x="4373086" y="0"/>
                  </a:lnTo>
                  <a:cubicBezTo>
                    <a:pt x="4381922" y="0"/>
                    <a:pt x="4390397" y="3510"/>
                    <a:pt x="4396645" y="9758"/>
                  </a:cubicBezTo>
                  <a:cubicBezTo>
                    <a:pt x="4402893" y="16007"/>
                    <a:pt x="4406404" y="24481"/>
                    <a:pt x="4406404" y="33317"/>
                  </a:cubicBezTo>
                  <a:lnTo>
                    <a:pt x="4406404" y="807557"/>
                  </a:lnTo>
                  <a:cubicBezTo>
                    <a:pt x="4406404" y="816393"/>
                    <a:pt x="4402893" y="824867"/>
                    <a:pt x="4396645" y="831116"/>
                  </a:cubicBezTo>
                  <a:cubicBezTo>
                    <a:pt x="4390397" y="837364"/>
                    <a:pt x="4381922" y="840874"/>
                    <a:pt x="4373086" y="840874"/>
                  </a:cubicBezTo>
                  <a:lnTo>
                    <a:pt x="33317" y="840874"/>
                  </a:lnTo>
                  <a:cubicBezTo>
                    <a:pt x="24481" y="840874"/>
                    <a:pt x="16007" y="837364"/>
                    <a:pt x="9758" y="831116"/>
                  </a:cubicBezTo>
                  <a:cubicBezTo>
                    <a:pt x="3510" y="824867"/>
                    <a:pt x="0" y="816393"/>
                    <a:pt x="0" y="807557"/>
                  </a:cubicBezTo>
                  <a:lnTo>
                    <a:pt x="0" y="33317"/>
                  </a:lnTo>
                  <a:cubicBezTo>
                    <a:pt x="0" y="24481"/>
                    <a:pt x="3510" y="16007"/>
                    <a:pt x="9758" y="9758"/>
                  </a:cubicBezTo>
                  <a:cubicBezTo>
                    <a:pt x="16007" y="3510"/>
                    <a:pt x="24481" y="0"/>
                    <a:pt x="33317" y="0"/>
                  </a:cubicBezTo>
                  <a:close/>
                </a:path>
              </a:pathLst>
            </a:custGeom>
            <a:solidFill>
              <a:srgbClr val="7082A3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06404" cy="898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 descr="urban abstract geometric line mephis shape"/>
          <p:cNvSpPr/>
          <p:nvPr/>
        </p:nvSpPr>
        <p:spPr>
          <a:xfrm rot="5400000">
            <a:off x="15062846" y="-1560611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267019" y="5798141"/>
            <a:ext cx="848803" cy="4488859"/>
          </a:xfrm>
          <a:custGeom>
            <a:avLst/>
            <a:gdLst/>
            <a:ahLst/>
            <a:cxnLst/>
            <a:rect l="l" t="t" r="r" b="b"/>
            <a:pathLst>
              <a:path w="848803" h="4488859">
                <a:moveTo>
                  <a:pt x="0" y="0"/>
                </a:moveTo>
                <a:lnTo>
                  <a:pt x="848803" y="0"/>
                </a:lnTo>
                <a:lnTo>
                  <a:pt x="848803" y="4488859"/>
                </a:lnTo>
                <a:lnTo>
                  <a:pt x="0" y="448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Freeform 7"/>
          <p:cNvSpPr/>
          <p:nvPr/>
        </p:nvSpPr>
        <p:spPr>
          <a:xfrm>
            <a:off x="3940117" y="1914525"/>
            <a:ext cx="10172542" cy="7191987"/>
          </a:xfrm>
          <a:custGeom>
            <a:avLst/>
            <a:gdLst/>
            <a:ahLst/>
            <a:cxnLst/>
            <a:rect l="l" t="t" r="r" b="b"/>
            <a:pathLst>
              <a:path w="10172542" h="7191987">
                <a:moveTo>
                  <a:pt x="0" y="0"/>
                </a:moveTo>
                <a:lnTo>
                  <a:pt x="10172542" y="0"/>
                </a:lnTo>
                <a:lnTo>
                  <a:pt x="10172542" y="7191987"/>
                </a:lnTo>
                <a:lnTo>
                  <a:pt x="0" y="7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8" name="TextBox 8"/>
          <p:cNvSpPr txBox="1"/>
          <p:nvPr/>
        </p:nvSpPr>
        <p:spPr>
          <a:xfrm>
            <a:off x="267019" y="838200"/>
            <a:ext cx="875936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6688" y="9191625"/>
            <a:ext cx="11399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Figure 20 : Certificate</a:t>
            </a:r>
          </a:p>
        </p:txBody>
      </p: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718" y="-2421168"/>
            <a:ext cx="16730564" cy="3192693"/>
            <a:chOff x="0" y="0"/>
            <a:chExt cx="4406404" cy="840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6404" cy="840874"/>
            </a:xfrm>
            <a:custGeom>
              <a:avLst/>
              <a:gdLst/>
              <a:ahLst/>
              <a:cxnLst/>
              <a:rect l="l" t="t" r="r" b="b"/>
              <a:pathLst>
                <a:path w="4406404" h="840874">
                  <a:moveTo>
                    <a:pt x="33317" y="0"/>
                  </a:moveTo>
                  <a:lnTo>
                    <a:pt x="4373086" y="0"/>
                  </a:lnTo>
                  <a:cubicBezTo>
                    <a:pt x="4381922" y="0"/>
                    <a:pt x="4390397" y="3510"/>
                    <a:pt x="4396645" y="9758"/>
                  </a:cubicBezTo>
                  <a:cubicBezTo>
                    <a:pt x="4402893" y="16007"/>
                    <a:pt x="4406404" y="24481"/>
                    <a:pt x="4406404" y="33317"/>
                  </a:cubicBezTo>
                  <a:lnTo>
                    <a:pt x="4406404" y="807557"/>
                  </a:lnTo>
                  <a:cubicBezTo>
                    <a:pt x="4406404" y="816393"/>
                    <a:pt x="4402893" y="824867"/>
                    <a:pt x="4396645" y="831116"/>
                  </a:cubicBezTo>
                  <a:cubicBezTo>
                    <a:pt x="4390397" y="837364"/>
                    <a:pt x="4381922" y="840874"/>
                    <a:pt x="4373086" y="840874"/>
                  </a:cubicBezTo>
                  <a:lnTo>
                    <a:pt x="33317" y="840874"/>
                  </a:lnTo>
                  <a:cubicBezTo>
                    <a:pt x="24481" y="840874"/>
                    <a:pt x="16007" y="837364"/>
                    <a:pt x="9758" y="831116"/>
                  </a:cubicBezTo>
                  <a:cubicBezTo>
                    <a:pt x="3510" y="824867"/>
                    <a:pt x="0" y="816393"/>
                    <a:pt x="0" y="807557"/>
                  </a:cubicBezTo>
                  <a:lnTo>
                    <a:pt x="0" y="33317"/>
                  </a:lnTo>
                  <a:cubicBezTo>
                    <a:pt x="0" y="24481"/>
                    <a:pt x="3510" y="16007"/>
                    <a:pt x="9758" y="9758"/>
                  </a:cubicBezTo>
                  <a:cubicBezTo>
                    <a:pt x="16007" y="3510"/>
                    <a:pt x="24481" y="0"/>
                    <a:pt x="33317" y="0"/>
                  </a:cubicBezTo>
                  <a:close/>
                </a:path>
              </a:pathLst>
            </a:custGeom>
            <a:solidFill>
              <a:srgbClr val="7082A3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06404" cy="898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 descr="urban abstract geometric line mephis shape"/>
          <p:cNvSpPr/>
          <p:nvPr/>
        </p:nvSpPr>
        <p:spPr>
          <a:xfrm rot="5400000">
            <a:off x="15062846" y="-1560611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267019" y="5798141"/>
            <a:ext cx="848803" cy="4488859"/>
          </a:xfrm>
          <a:custGeom>
            <a:avLst/>
            <a:gdLst/>
            <a:ahLst/>
            <a:cxnLst/>
            <a:rect l="l" t="t" r="r" b="b"/>
            <a:pathLst>
              <a:path w="848803" h="4488859">
                <a:moveTo>
                  <a:pt x="0" y="0"/>
                </a:moveTo>
                <a:lnTo>
                  <a:pt x="848803" y="0"/>
                </a:lnTo>
                <a:lnTo>
                  <a:pt x="848803" y="4488859"/>
                </a:lnTo>
                <a:lnTo>
                  <a:pt x="0" y="448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Freeform 7"/>
          <p:cNvSpPr/>
          <p:nvPr/>
        </p:nvSpPr>
        <p:spPr>
          <a:xfrm>
            <a:off x="4296830" y="2191836"/>
            <a:ext cx="3519102" cy="6322597"/>
          </a:xfrm>
          <a:custGeom>
            <a:avLst/>
            <a:gdLst/>
            <a:ahLst/>
            <a:cxnLst/>
            <a:rect l="l" t="t" r="r" b="b"/>
            <a:pathLst>
              <a:path w="3519102" h="6322597">
                <a:moveTo>
                  <a:pt x="0" y="0"/>
                </a:moveTo>
                <a:lnTo>
                  <a:pt x="3519102" y="0"/>
                </a:lnTo>
                <a:lnTo>
                  <a:pt x="3519102" y="6322598"/>
                </a:lnTo>
                <a:lnTo>
                  <a:pt x="0" y="6322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8" name="Freeform 8"/>
          <p:cNvSpPr/>
          <p:nvPr/>
        </p:nvSpPr>
        <p:spPr>
          <a:xfrm>
            <a:off x="8759410" y="2142315"/>
            <a:ext cx="3841121" cy="6372119"/>
          </a:xfrm>
          <a:custGeom>
            <a:avLst/>
            <a:gdLst/>
            <a:ahLst/>
            <a:cxnLst/>
            <a:rect l="l" t="t" r="r" b="b"/>
            <a:pathLst>
              <a:path w="3841121" h="6372119">
                <a:moveTo>
                  <a:pt x="0" y="0"/>
                </a:moveTo>
                <a:lnTo>
                  <a:pt x="3841121" y="0"/>
                </a:lnTo>
                <a:lnTo>
                  <a:pt x="3841121" y="6372119"/>
                </a:lnTo>
                <a:lnTo>
                  <a:pt x="0" y="6372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787" b="-20901"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9" name="TextBox 9"/>
          <p:cNvSpPr txBox="1"/>
          <p:nvPr/>
        </p:nvSpPr>
        <p:spPr>
          <a:xfrm>
            <a:off x="267019" y="838200"/>
            <a:ext cx="875936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02034" y="8723984"/>
            <a:ext cx="11399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Figure 21 : Certificate verification</a:t>
            </a:r>
          </a:p>
        </p:txBody>
      </p:sp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004333">
            <a:off x="873230" y="8309291"/>
            <a:ext cx="2686829" cy="3067925"/>
            <a:chOff x="0" y="0"/>
            <a:chExt cx="3582438" cy="4090567"/>
          </a:xfrm>
        </p:grpSpPr>
        <p:grpSp>
          <p:nvGrpSpPr>
            <p:cNvPr id="3" name="Group 3"/>
            <p:cNvGrpSpPr/>
            <p:nvPr/>
          </p:nvGrpSpPr>
          <p:grpSpPr>
            <a:xfrm rot="4502305">
              <a:off x="528422" y="307933"/>
              <a:ext cx="2746084" cy="2746084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082A3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4502305">
              <a:off x="220703" y="1901678"/>
              <a:ext cx="1968187" cy="1968187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082A3">
                  <a:alpha val="49804"/>
                </a:srgbClr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-362256" y="114300"/>
            <a:ext cx="17467853" cy="114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02"/>
              </a:lnSpc>
            </a:pPr>
            <a:r>
              <a:rPr lang="en-US" sz="828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GENERAL SYSTEM OVERVIEW</a:t>
            </a:r>
          </a:p>
        </p:txBody>
      </p:sp>
      <p:sp>
        <p:nvSpPr>
          <p:cNvPr id="10" name="Freeform 10" descr="urban abstract geometric line mephis shape"/>
          <p:cNvSpPr/>
          <p:nvPr/>
        </p:nvSpPr>
        <p:spPr>
          <a:xfrm>
            <a:off x="17283165" y="534172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11" name="Freeform 11" descr="urban abstract geometric line mephis shape"/>
          <p:cNvSpPr/>
          <p:nvPr/>
        </p:nvSpPr>
        <p:spPr>
          <a:xfrm rot="5400000">
            <a:off x="1918993" y="7785854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12" name="Freeform 12"/>
          <p:cNvSpPr/>
          <p:nvPr/>
        </p:nvSpPr>
        <p:spPr>
          <a:xfrm>
            <a:off x="2308029" y="1262780"/>
            <a:ext cx="12875335" cy="8297438"/>
          </a:xfrm>
          <a:custGeom>
            <a:avLst/>
            <a:gdLst/>
            <a:ahLst/>
            <a:cxnLst/>
            <a:rect l="l" t="t" r="r" b="b"/>
            <a:pathLst>
              <a:path w="12875335" h="8297438">
                <a:moveTo>
                  <a:pt x="0" y="0"/>
                </a:moveTo>
                <a:lnTo>
                  <a:pt x="12875335" y="0"/>
                </a:lnTo>
                <a:lnTo>
                  <a:pt x="12875335" y="8297438"/>
                </a:lnTo>
                <a:lnTo>
                  <a:pt x="0" y="8297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13" name="TextBox 13"/>
          <p:cNvSpPr txBox="1"/>
          <p:nvPr/>
        </p:nvSpPr>
        <p:spPr>
          <a:xfrm>
            <a:off x="2671971" y="9519722"/>
            <a:ext cx="11399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Figure 22 : System Overview</a:t>
            </a:r>
          </a:p>
        </p:txBody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54371" y="4772187"/>
            <a:ext cx="1809148" cy="180914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82A3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58945" y="5676761"/>
            <a:ext cx="1296662" cy="129666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82A3">
                <a:alpha val="49804"/>
              </a:srgbClr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47772" y="688223"/>
            <a:ext cx="1082263" cy="108226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82A3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48375" y="88704"/>
            <a:ext cx="16409928" cy="288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05"/>
              </a:lnSpc>
            </a:pPr>
            <a:r>
              <a:rPr lang="en-US" sz="828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TECHNICAL FLOW </a:t>
            </a:r>
          </a:p>
          <a:p>
            <a:pPr algn="ctr">
              <a:lnSpc>
                <a:spcPts val="11605"/>
              </a:lnSpc>
            </a:pPr>
            <a:r>
              <a:rPr lang="en-US" sz="828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 TOOLS</a:t>
            </a:r>
          </a:p>
        </p:txBody>
      </p:sp>
      <p:sp>
        <p:nvSpPr>
          <p:cNvPr id="12" name="Freeform 12"/>
          <p:cNvSpPr/>
          <p:nvPr/>
        </p:nvSpPr>
        <p:spPr>
          <a:xfrm rot="5400000">
            <a:off x="15841564" y="-1417736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2" y="0"/>
                </a:lnTo>
                <a:lnTo>
                  <a:pt x="7780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grpSp>
        <p:nvGrpSpPr>
          <p:cNvPr id="13" name="Group 13"/>
          <p:cNvGrpSpPr/>
          <p:nvPr/>
        </p:nvGrpSpPr>
        <p:grpSpPr>
          <a:xfrm>
            <a:off x="380369" y="39892"/>
            <a:ext cx="1296662" cy="129666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82A3">
                <a:alpha val="49804"/>
              </a:srgbClr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2512058" y="3827755"/>
          <a:ext cx="12903932" cy="4650461"/>
        </p:xfrm>
        <a:graphic>
          <a:graphicData uri="http://schemas.openxmlformats.org/drawingml/2006/table">
            <a:tbl>
              <a:tblPr/>
              <a:tblGrid>
                <a:gridCol w="3902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759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Pinata/ IPFS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Stores certificate metadata securely off-chain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759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Polygon Blockchain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Enables cheap and fast NFT minting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767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MetaMask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Facilitates secure, decentralized authentication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759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OpenSea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Displays NFTs with verified metadata for public validation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urban abstract geometric line mephis shape"/>
          <p:cNvSpPr/>
          <p:nvPr/>
        </p:nvSpPr>
        <p:spPr>
          <a:xfrm rot="5400000">
            <a:off x="15598603" y="7840564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3" name="Freeform 3" descr="urban abstract geometric line mephis shape"/>
          <p:cNvSpPr/>
          <p:nvPr/>
        </p:nvSpPr>
        <p:spPr>
          <a:xfrm rot="-10800000">
            <a:off x="403029" y="0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4" name="AutoShape 4"/>
          <p:cNvSpPr/>
          <p:nvPr/>
        </p:nvSpPr>
        <p:spPr>
          <a:xfrm>
            <a:off x="7963476" y="4898681"/>
            <a:ext cx="929582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LK"/>
          </a:p>
        </p:txBody>
      </p:sp>
      <p:sp>
        <p:nvSpPr>
          <p:cNvPr id="5" name="AutoShape 5"/>
          <p:cNvSpPr/>
          <p:nvPr/>
        </p:nvSpPr>
        <p:spPr>
          <a:xfrm>
            <a:off x="7963476" y="6533840"/>
            <a:ext cx="929582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1710915" y="3671755"/>
            <a:ext cx="4818664" cy="4450481"/>
          </a:xfrm>
          <a:custGeom>
            <a:avLst/>
            <a:gdLst/>
            <a:ahLst/>
            <a:cxnLst/>
            <a:rect l="l" t="t" r="r" b="b"/>
            <a:pathLst>
              <a:path w="4818664" h="4450481">
                <a:moveTo>
                  <a:pt x="0" y="0"/>
                </a:moveTo>
                <a:lnTo>
                  <a:pt x="4818664" y="0"/>
                </a:lnTo>
                <a:lnTo>
                  <a:pt x="4818664" y="4450481"/>
                </a:lnTo>
                <a:lnTo>
                  <a:pt x="0" y="4450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6601"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TextBox 7"/>
          <p:cNvSpPr txBox="1"/>
          <p:nvPr/>
        </p:nvSpPr>
        <p:spPr>
          <a:xfrm>
            <a:off x="1710915" y="349329"/>
            <a:ext cx="13584860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40"/>
              </a:lnSpc>
              <a:spcBef>
                <a:spcPct val="0"/>
              </a:spcBef>
            </a:pPr>
            <a:r>
              <a:rPr lang="en-US" sz="7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COST AND FEASIBILITY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096090" y="2601992"/>
            <a:ext cx="9295824" cy="2139527"/>
            <a:chOff x="0" y="0"/>
            <a:chExt cx="12394432" cy="2852702"/>
          </a:xfrm>
        </p:grpSpPr>
        <p:sp>
          <p:nvSpPr>
            <p:cNvPr id="9" name="TextBox 9"/>
            <p:cNvSpPr txBox="1"/>
            <p:nvPr/>
          </p:nvSpPr>
          <p:spPr>
            <a:xfrm>
              <a:off x="0" y="787259"/>
              <a:ext cx="12394432" cy="2065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Piñata - $0.01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Polygon Gas Fee - $0.001-$0.005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OpenSea Listing - Free (view-only mode)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Smart Contract Deployment (one-time) - $10-$20 (amortised)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2394432" cy="53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6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Estimated Cost Per Certificate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963476" y="5251335"/>
            <a:ext cx="9295824" cy="929852"/>
            <a:chOff x="0" y="0"/>
            <a:chExt cx="12394432" cy="123980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36459"/>
              <a:ext cx="12394432" cy="503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Domain and Hosting - $5/ month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2394432" cy="53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6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Additional Shared Costs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963476" y="6954471"/>
            <a:ext cx="9295824" cy="1710902"/>
            <a:chOff x="0" y="0"/>
            <a:chExt cx="12394432" cy="228120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36459"/>
              <a:ext cx="12394432" cy="1544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Prototype development - 2 weeks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Testing and integration - 3 weeks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Go live - 1 month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2394432" cy="53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6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Timeline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urban abstract geometric line mephis shape"/>
          <p:cNvSpPr/>
          <p:nvPr/>
        </p:nvSpPr>
        <p:spPr>
          <a:xfrm rot="5400000">
            <a:off x="15598603" y="7840564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3" name="Freeform 3" descr="urban abstract geometric line mephis shape"/>
          <p:cNvSpPr/>
          <p:nvPr/>
        </p:nvSpPr>
        <p:spPr>
          <a:xfrm rot="-10800000">
            <a:off x="403029" y="0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grpSp>
        <p:nvGrpSpPr>
          <p:cNvPr id="4" name="Group 4"/>
          <p:cNvGrpSpPr/>
          <p:nvPr/>
        </p:nvGrpSpPr>
        <p:grpSpPr>
          <a:xfrm>
            <a:off x="0" y="1894485"/>
            <a:ext cx="2679261" cy="4851918"/>
            <a:chOff x="0" y="0"/>
            <a:chExt cx="448833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8834" cy="812800"/>
            </a:xfrm>
            <a:custGeom>
              <a:avLst/>
              <a:gdLst/>
              <a:ahLst/>
              <a:cxnLst/>
              <a:rect l="l" t="t" r="r" b="b"/>
              <a:pathLst>
                <a:path w="448834" h="812800">
                  <a:moveTo>
                    <a:pt x="0" y="0"/>
                  </a:moveTo>
                  <a:lnTo>
                    <a:pt x="448834" y="0"/>
                  </a:lnTo>
                  <a:lnTo>
                    <a:pt x="44883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17909" r="-17909"/>
              </a:stretch>
            </a:blipFill>
          </p:spPr>
          <p:txBody>
            <a:bodyPr/>
            <a:lstStyle/>
            <a:p>
              <a:endParaRPr lang="en-LK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87344" y="1874804"/>
            <a:ext cx="4294736" cy="8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28"/>
              </a:lnSpc>
              <a:spcBef>
                <a:spcPct val="0"/>
              </a:spcBef>
            </a:pPr>
            <a:r>
              <a:rPr lang="en-US" sz="452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679261" y="1894485"/>
            <a:ext cx="2644175" cy="4851918"/>
            <a:chOff x="0" y="0"/>
            <a:chExt cx="442956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2956" cy="812800"/>
            </a:xfrm>
            <a:custGeom>
              <a:avLst/>
              <a:gdLst/>
              <a:ahLst/>
              <a:cxnLst/>
              <a:rect l="l" t="t" r="r" b="b"/>
              <a:pathLst>
                <a:path w="442956" h="812800">
                  <a:moveTo>
                    <a:pt x="0" y="0"/>
                  </a:moveTo>
                  <a:lnTo>
                    <a:pt x="442956" y="0"/>
                  </a:lnTo>
                  <a:lnTo>
                    <a:pt x="44295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18861" r="-18861"/>
              </a:stretch>
            </a:blipFill>
          </p:spPr>
          <p:txBody>
            <a:bodyPr/>
            <a:lstStyle/>
            <a:p>
              <a:endParaRPr lang="en-LK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23436" y="1894485"/>
            <a:ext cx="2641371" cy="4851918"/>
            <a:chOff x="0" y="0"/>
            <a:chExt cx="442486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2486" cy="812800"/>
            </a:xfrm>
            <a:custGeom>
              <a:avLst/>
              <a:gdLst/>
              <a:ahLst/>
              <a:cxnLst/>
              <a:rect l="l" t="t" r="r" b="b"/>
              <a:pathLst>
                <a:path w="442486" h="812800">
                  <a:moveTo>
                    <a:pt x="0" y="0"/>
                  </a:moveTo>
                  <a:lnTo>
                    <a:pt x="442486" y="0"/>
                  </a:lnTo>
                  <a:lnTo>
                    <a:pt x="44248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21434" r="-21434"/>
              </a:stretch>
            </a:blipFill>
          </p:spPr>
          <p:txBody>
            <a:bodyPr/>
            <a:lstStyle/>
            <a:p>
              <a:endParaRPr lang="en-LK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964807" y="1894485"/>
            <a:ext cx="2660316" cy="4851918"/>
            <a:chOff x="0" y="0"/>
            <a:chExt cx="44566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5660" cy="812800"/>
            </a:xfrm>
            <a:custGeom>
              <a:avLst/>
              <a:gdLst/>
              <a:ahLst/>
              <a:cxnLst/>
              <a:rect l="l" t="t" r="r" b="b"/>
              <a:pathLst>
                <a:path w="445660" h="812800">
                  <a:moveTo>
                    <a:pt x="0" y="0"/>
                  </a:moveTo>
                  <a:lnTo>
                    <a:pt x="445660" y="0"/>
                  </a:lnTo>
                  <a:lnTo>
                    <a:pt x="4456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41190" r="-41190"/>
              </a:stretch>
            </a:blipFill>
          </p:spPr>
          <p:txBody>
            <a:bodyPr/>
            <a:lstStyle/>
            <a:p>
              <a:endParaRPr lang="en-LK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625123" y="1894485"/>
            <a:ext cx="2622426" cy="4851918"/>
            <a:chOff x="0" y="0"/>
            <a:chExt cx="439312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9312" cy="812800"/>
            </a:xfrm>
            <a:custGeom>
              <a:avLst/>
              <a:gdLst/>
              <a:ahLst/>
              <a:cxnLst/>
              <a:rect l="l" t="t" r="r" b="b"/>
              <a:pathLst>
                <a:path w="439312" h="812800">
                  <a:moveTo>
                    <a:pt x="0" y="0"/>
                  </a:moveTo>
                  <a:lnTo>
                    <a:pt x="439312" y="0"/>
                  </a:lnTo>
                  <a:lnTo>
                    <a:pt x="43931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42508" r="-42508"/>
              </a:stretch>
            </a:blipFill>
          </p:spPr>
          <p:txBody>
            <a:bodyPr/>
            <a:lstStyle/>
            <a:p>
              <a:endParaRPr lang="en-LK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247550" y="1894485"/>
            <a:ext cx="2584537" cy="4851918"/>
            <a:chOff x="0" y="0"/>
            <a:chExt cx="432965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2965" cy="812800"/>
            </a:xfrm>
            <a:custGeom>
              <a:avLst/>
              <a:gdLst/>
              <a:ahLst/>
              <a:cxnLst/>
              <a:rect l="l" t="t" r="r" b="b"/>
              <a:pathLst>
                <a:path w="432965" h="812800">
                  <a:moveTo>
                    <a:pt x="0" y="0"/>
                  </a:moveTo>
                  <a:lnTo>
                    <a:pt x="432965" y="0"/>
                  </a:lnTo>
                  <a:lnTo>
                    <a:pt x="43296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-43864" r="-43864"/>
              </a:stretch>
            </a:blipFill>
          </p:spPr>
          <p:txBody>
            <a:bodyPr/>
            <a:lstStyle/>
            <a:p>
              <a:endParaRPr lang="en-LK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815473" y="1894485"/>
            <a:ext cx="2887654" cy="4851918"/>
            <a:chOff x="0" y="0"/>
            <a:chExt cx="483744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3744" cy="812800"/>
            </a:xfrm>
            <a:custGeom>
              <a:avLst/>
              <a:gdLst/>
              <a:ahLst/>
              <a:cxnLst/>
              <a:rect l="l" t="t" r="r" b="b"/>
              <a:pathLst>
                <a:path w="483744" h="812800">
                  <a:moveTo>
                    <a:pt x="0" y="0"/>
                  </a:moveTo>
                  <a:lnTo>
                    <a:pt x="483744" y="0"/>
                  </a:lnTo>
                  <a:lnTo>
                    <a:pt x="48374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0"/>
              <a:stretch>
                <a:fillRect l="-19781" r="-11887"/>
              </a:stretch>
            </a:blipFill>
          </p:spPr>
          <p:txBody>
            <a:bodyPr/>
            <a:lstStyle/>
            <a:p>
              <a:endParaRPr lang="en-LK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39630" y="255554"/>
            <a:ext cx="1097205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TEAM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4207" y="6893903"/>
            <a:ext cx="2286582" cy="2118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0"/>
              </a:lnSpc>
              <a:spcBef>
                <a:spcPct val="0"/>
              </a:spcBef>
            </a:pPr>
            <a:r>
              <a:rPr lang="en-US" sz="245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01- Dilakshany Ganeshan</a:t>
            </a:r>
          </a:p>
          <a:p>
            <a:pPr algn="ctr">
              <a:lnSpc>
                <a:spcPts val="3440"/>
              </a:lnSpc>
              <a:spcBef>
                <a:spcPct val="0"/>
              </a:spcBef>
            </a:pPr>
            <a:endParaRPr lang="en-US" sz="2457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440"/>
              </a:lnSpc>
              <a:spcBef>
                <a:spcPct val="0"/>
              </a:spcBef>
            </a:pPr>
            <a:r>
              <a:rPr lang="en-US" sz="2457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Manager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58058" y="6893903"/>
            <a:ext cx="2286582" cy="254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0"/>
              </a:lnSpc>
              <a:spcBef>
                <a:spcPct val="0"/>
              </a:spcBef>
            </a:pPr>
            <a:r>
              <a:rPr lang="en-US" sz="245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02- Jaya Harris Sivakumar </a:t>
            </a:r>
          </a:p>
          <a:p>
            <a:pPr algn="ctr">
              <a:lnSpc>
                <a:spcPts val="3440"/>
              </a:lnSpc>
              <a:spcBef>
                <a:spcPct val="0"/>
              </a:spcBef>
            </a:pPr>
            <a:endParaRPr lang="en-US" sz="2457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440"/>
              </a:lnSpc>
              <a:spcBef>
                <a:spcPct val="0"/>
              </a:spcBef>
            </a:pPr>
            <a:r>
              <a:rPr lang="en-US" sz="2457" b="1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 Analyst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00831" y="6893903"/>
            <a:ext cx="2286582" cy="2118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sz="245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03 - Sulochana Gamage</a:t>
            </a:r>
          </a:p>
          <a:p>
            <a:pPr algn="ctr">
              <a:lnSpc>
                <a:spcPts val="3440"/>
              </a:lnSpc>
            </a:pPr>
            <a:endParaRPr lang="en-US" sz="2457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440"/>
              </a:lnSpc>
              <a:spcBef>
                <a:spcPct val="0"/>
              </a:spcBef>
            </a:pPr>
            <a:r>
              <a:rPr lang="en-US" sz="245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 Analyst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553963" y="1874804"/>
            <a:ext cx="4294736" cy="8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28"/>
              </a:lnSpc>
              <a:spcBef>
                <a:spcPct val="0"/>
              </a:spcBef>
            </a:pPr>
            <a:r>
              <a:rPr lang="en-US" sz="452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47597" y="1874804"/>
            <a:ext cx="4294736" cy="8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28"/>
              </a:lnSpc>
              <a:spcBef>
                <a:spcPct val="0"/>
              </a:spcBef>
            </a:pPr>
            <a:r>
              <a:rPr lang="en-US" sz="452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60740" y="1761135"/>
            <a:ext cx="4294736" cy="8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28"/>
              </a:lnSpc>
              <a:spcBef>
                <a:spcPct val="0"/>
              </a:spcBef>
            </a:pPr>
            <a:r>
              <a:rPr lang="en-US" sz="452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45585" y="1874804"/>
            <a:ext cx="4294736" cy="8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28"/>
              </a:lnSpc>
              <a:spcBef>
                <a:spcPct val="0"/>
              </a:spcBef>
            </a:pPr>
            <a:r>
              <a:rPr lang="en-US" sz="452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085368" y="6893903"/>
            <a:ext cx="2419196" cy="254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sz="245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04 - Biraj Shrestha</a:t>
            </a:r>
          </a:p>
          <a:p>
            <a:pPr algn="ctr">
              <a:lnSpc>
                <a:spcPts val="3440"/>
              </a:lnSpc>
            </a:pPr>
            <a:endParaRPr lang="en-US" sz="2457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440"/>
              </a:lnSpc>
              <a:spcBef>
                <a:spcPct val="0"/>
              </a:spcBef>
            </a:pPr>
            <a:r>
              <a:rPr lang="en-US" sz="245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Documentation Manager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828354" y="6893903"/>
            <a:ext cx="2419196" cy="2118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sz="245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05 - Swedha Maruthamuthu</a:t>
            </a:r>
          </a:p>
          <a:p>
            <a:pPr algn="ctr">
              <a:lnSpc>
                <a:spcPts val="3440"/>
              </a:lnSpc>
            </a:pPr>
            <a:endParaRPr lang="en-US" sz="2457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440"/>
              </a:lnSpc>
              <a:spcBef>
                <a:spcPct val="0"/>
              </a:spcBef>
            </a:pPr>
            <a:r>
              <a:rPr lang="en-US" sz="245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 Consultant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542825" y="6834903"/>
            <a:ext cx="2419196" cy="2118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sz="245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06- Nikunj Gupta</a:t>
            </a:r>
          </a:p>
          <a:p>
            <a:pPr algn="ctr">
              <a:lnSpc>
                <a:spcPts val="3440"/>
              </a:lnSpc>
            </a:pPr>
            <a:endParaRPr lang="en-US" sz="2457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440"/>
              </a:lnSpc>
              <a:spcBef>
                <a:spcPct val="0"/>
              </a:spcBef>
            </a:pPr>
            <a:r>
              <a:rPr lang="en-US" sz="245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Lead Researcher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868804" y="6834903"/>
            <a:ext cx="2419196" cy="2118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sz="245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07- Dhanushika Prabaharan</a:t>
            </a:r>
          </a:p>
          <a:p>
            <a:pPr algn="ctr">
              <a:lnSpc>
                <a:spcPts val="3440"/>
              </a:lnSpc>
            </a:pPr>
            <a:endParaRPr lang="en-US" sz="2457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440"/>
              </a:lnSpc>
              <a:spcBef>
                <a:spcPct val="0"/>
              </a:spcBef>
            </a:pPr>
            <a:r>
              <a:rPr lang="en-US" sz="245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Quality Assurance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995887" y="1874804"/>
            <a:ext cx="4294736" cy="8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28"/>
              </a:lnSpc>
              <a:spcBef>
                <a:spcPct val="0"/>
              </a:spcBef>
            </a:pPr>
            <a:r>
              <a:rPr lang="en-US" sz="452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307241" y="1874804"/>
            <a:ext cx="4294736" cy="8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28"/>
              </a:lnSpc>
              <a:spcBef>
                <a:spcPct val="0"/>
              </a:spcBef>
            </a:pPr>
            <a:r>
              <a:rPr lang="en-US" sz="452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urban abstract geometric line mephis shape"/>
          <p:cNvSpPr/>
          <p:nvPr/>
        </p:nvSpPr>
        <p:spPr>
          <a:xfrm rot="5400000">
            <a:off x="15598603" y="7840564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3" name="Freeform 3" descr="urban abstract geometric line mephis shape"/>
          <p:cNvSpPr/>
          <p:nvPr/>
        </p:nvSpPr>
        <p:spPr>
          <a:xfrm rot="-10800000">
            <a:off x="403029" y="0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4" name="AutoShape 4"/>
          <p:cNvSpPr/>
          <p:nvPr/>
        </p:nvSpPr>
        <p:spPr>
          <a:xfrm>
            <a:off x="7963476" y="4898681"/>
            <a:ext cx="929582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LK"/>
          </a:p>
        </p:txBody>
      </p:sp>
      <p:sp>
        <p:nvSpPr>
          <p:cNvPr id="5" name="AutoShape 5"/>
          <p:cNvSpPr/>
          <p:nvPr/>
        </p:nvSpPr>
        <p:spPr>
          <a:xfrm>
            <a:off x="7963476" y="6533840"/>
            <a:ext cx="929582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LK"/>
          </a:p>
        </p:txBody>
      </p:sp>
      <p:sp>
        <p:nvSpPr>
          <p:cNvPr id="6" name="TextBox 6"/>
          <p:cNvSpPr txBox="1"/>
          <p:nvPr/>
        </p:nvSpPr>
        <p:spPr>
          <a:xfrm>
            <a:off x="1710915" y="349329"/>
            <a:ext cx="13584860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40"/>
              </a:lnSpc>
              <a:spcBef>
                <a:spcPct val="0"/>
              </a:spcBef>
            </a:pPr>
            <a:r>
              <a:rPr lang="en-US" sz="7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BENEFITS AND IMPACT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963476" y="3301577"/>
            <a:ext cx="9295824" cy="1358477"/>
            <a:chOff x="0" y="0"/>
            <a:chExt cx="12394432" cy="1811302"/>
          </a:xfrm>
        </p:grpSpPr>
        <p:sp>
          <p:nvSpPr>
            <p:cNvPr id="8" name="TextBox 8"/>
            <p:cNvSpPr txBox="1"/>
            <p:nvPr/>
          </p:nvSpPr>
          <p:spPr>
            <a:xfrm>
              <a:off x="0" y="787259"/>
              <a:ext cx="12394432" cy="1024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Full ownership and control of credentials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Easy sharing without compromising data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394432" cy="53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6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Students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63476" y="5056072"/>
            <a:ext cx="9295824" cy="1320377"/>
            <a:chOff x="0" y="0"/>
            <a:chExt cx="12394432" cy="176050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36459"/>
              <a:ext cx="12394432" cy="1024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Prevents forgery, ensures authenticity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Reduces certificate management costs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2394432" cy="53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6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Institutions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63476" y="6954471"/>
            <a:ext cx="9295824" cy="929852"/>
            <a:chOff x="0" y="0"/>
            <a:chExt cx="12394432" cy="123980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736459"/>
              <a:ext cx="12394432" cy="503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Instantly verifying certificate legitimacy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2394432" cy="53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6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Employers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3029" y="2368629"/>
            <a:ext cx="6449929" cy="7140299"/>
            <a:chOff x="0" y="0"/>
            <a:chExt cx="1239604" cy="137228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39604" cy="1372285"/>
            </a:xfrm>
            <a:custGeom>
              <a:avLst/>
              <a:gdLst/>
              <a:ahLst/>
              <a:cxnLst/>
              <a:rect l="l" t="t" r="r" b="b"/>
              <a:pathLst>
                <a:path w="1239604" h="1372285">
                  <a:moveTo>
                    <a:pt x="0" y="0"/>
                  </a:moveTo>
                  <a:lnTo>
                    <a:pt x="1239604" y="0"/>
                  </a:lnTo>
                  <a:lnTo>
                    <a:pt x="1239604" y="1372285"/>
                  </a:lnTo>
                  <a:lnTo>
                    <a:pt x="0" y="1372285"/>
                  </a:lnTo>
                  <a:close/>
                </a:path>
              </a:pathLst>
            </a:custGeom>
            <a:blipFill>
              <a:blip r:embed="rId4"/>
              <a:stretch>
                <a:fillRect l="-27076" r="-38979"/>
              </a:stretch>
            </a:blipFill>
          </p:spPr>
          <p:txBody>
            <a:bodyPr/>
            <a:lstStyle/>
            <a:p>
              <a:endParaRPr lang="en-LK"/>
            </a:p>
          </p:txBody>
        </p:sp>
      </p:grpSp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5664" y="8621437"/>
            <a:ext cx="20336312" cy="1665563"/>
            <a:chOff x="0" y="0"/>
            <a:chExt cx="5356066" cy="438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56066" cy="438667"/>
            </a:xfrm>
            <a:custGeom>
              <a:avLst/>
              <a:gdLst/>
              <a:ahLst/>
              <a:cxnLst/>
              <a:rect l="l" t="t" r="r" b="b"/>
              <a:pathLst>
                <a:path w="5356066" h="438667">
                  <a:moveTo>
                    <a:pt x="0" y="0"/>
                  </a:moveTo>
                  <a:lnTo>
                    <a:pt x="5356066" y="0"/>
                  </a:lnTo>
                  <a:lnTo>
                    <a:pt x="5356066" y="438667"/>
                  </a:lnTo>
                  <a:lnTo>
                    <a:pt x="0" y="438667"/>
                  </a:lnTo>
                  <a:close/>
                </a:path>
              </a:pathLst>
            </a:custGeom>
            <a:solidFill>
              <a:srgbClr val="576989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356066" cy="514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004333">
            <a:off x="14967420" y="-167009"/>
            <a:ext cx="2686829" cy="3067925"/>
            <a:chOff x="0" y="0"/>
            <a:chExt cx="3582438" cy="4090567"/>
          </a:xfrm>
        </p:grpSpPr>
        <p:grpSp>
          <p:nvGrpSpPr>
            <p:cNvPr id="6" name="Group 6"/>
            <p:cNvGrpSpPr/>
            <p:nvPr/>
          </p:nvGrpSpPr>
          <p:grpSpPr>
            <a:xfrm rot="4502305">
              <a:off x="528422" y="307933"/>
              <a:ext cx="2746084" cy="2746084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082A3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4502305">
              <a:off x="220703" y="1901678"/>
              <a:ext cx="1968187" cy="1968187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082A3">
                  <a:alpha val="49804"/>
                </a:srgbClr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TextBox 12"/>
          <p:cNvSpPr txBox="1"/>
          <p:nvPr/>
        </p:nvSpPr>
        <p:spPr>
          <a:xfrm>
            <a:off x="1468451" y="511610"/>
            <a:ext cx="15351098" cy="114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02"/>
              </a:lnSpc>
            </a:pPr>
            <a:r>
              <a:rPr lang="en-US" sz="828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13" name="Freeform 13" descr="urban abstract geometric line mephis shape"/>
          <p:cNvSpPr/>
          <p:nvPr/>
        </p:nvSpPr>
        <p:spPr>
          <a:xfrm>
            <a:off x="250629" y="1028700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14" name="AutoShape 14"/>
          <p:cNvSpPr/>
          <p:nvPr/>
        </p:nvSpPr>
        <p:spPr>
          <a:xfrm>
            <a:off x="2673199" y="1966769"/>
            <a:ext cx="1294160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LK"/>
          </a:p>
        </p:txBody>
      </p:sp>
      <p:sp>
        <p:nvSpPr>
          <p:cNvPr id="15" name="Freeform 15" descr="urban abstract geometric line mephis shape"/>
          <p:cNvSpPr/>
          <p:nvPr/>
        </p:nvSpPr>
        <p:spPr>
          <a:xfrm rot="5400000">
            <a:off x="15225765" y="7785854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16" name="TextBox 16"/>
          <p:cNvSpPr txBox="1"/>
          <p:nvPr/>
        </p:nvSpPr>
        <p:spPr>
          <a:xfrm>
            <a:off x="2220943" y="2435332"/>
            <a:ext cx="13846113" cy="566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✅ What We Proposed: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blockchain-powered solution for issuing academic certificates as NFTs, giving students secure, lifelong access and ownership.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🛠️ Why It Matters: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Solves key issues—fraud, accessibility, and centralized control—while being cost-effective and scalable.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🚀 The Impact: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Transparent, student-first, and future-ready. A smarter way for institutions to issue and for students to own credentials.</a:t>
            </a:r>
          </a:p>
        </p:txBody>
      </p:sp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Smooth Blue Waves"/>
          <p:cNvSpPr/>
          <p:nvPr/>
        </p:nvSpPr>
        <p:spPr>
          <a:xfrm rot="-2265516">
            <a:off x="2405590" y="-7521605"/>
            <a:ext cx="12451324" cy="11536065"/>
          </a:xfrm>
          <a:custGeom>
            <a:avLst/>
            <a:gdLst/>
            <a:ahLst/>
            <a:cxnLst/>
            <a:rect l="l" t="t" r="r" b="b"/>
            <a:pathLst>
              <a:path w="12451324" h="11536065">
                <a:moveTo>
                  <a:pt x="0" y="0"/>
                </a:moveTo>
                <a:lnTo>
                  <a:pt x="12451323" y="0"/>
                </a:lnTo>
                <a:lnTo>
                  <a:pt x="12451323" y="11536065"/>
                </a:lnTo>
                <a:lnTo>
                  <a:pt x="0" y="11536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3" name="Freeform 3" descr="Smooth Blue Waves"/>
          <p:cNvSpPr/>
          <p:nvPr/>
        </p:nvSpPr>
        <p:spPr>
          <a:xfrm rot="-453570">
            <a:off x="-2413189" y="4778560"/>
            <a:ext cx="12820558" cy="11878159"/>
          </a:xfrm>
          <a:custGeom>
            <a:avLst/>
            <a:gdLst/>
            <a:ahLst/>
            <a:cxnLst/>
            <a:rect l="l" t="t" r="r" b="b"/>
            <a:pathLst>
              <a:path w="12820558" h="11878159">
                <a:moveTo>
                  <a:pt x="0" y="0"/>
                </a:moveTo>
                <a:lnTo>
                  <a:pt x="12820558" y="0"/>
                </a:lnTo>
                <a:lnTo>
                  <a:pt x="12820558" y="11878159"/>
                </a:lnTo>
                <a:lnTo>
                  <a:pt x="0" y="1187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grpSp>
        <p:nvGrpSpPr>
          <p:cNvPr id="4" name="Group 4"/>
          <p:cNvGrpSpPr/>
          <p:nvPr/>
        </p:nvGrpSpPr>
        <p:grpSpPr>
          <a:xfrm>
            <a:off x="-635302" y="-761345"/>
            <a:ext cx="2299160" cy="229916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82A3">
                <a:alpha val="57647"/>
              </a:srgbClr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 descr="Blue and White Wave Modern Rounded Shape"/>
          <p:cNvSpPr/>
          <p:nvPr/>
        </p:nvSpPr>
        <p:spPr>
          <a:xfrm rot="5400000" flipH="1" flipV="1">
            <a:off x="10941850" y="3313203"/>
            <a:ext cx="10623495" cy="3997090"/>
          </a:xfrm>
          <a:custGeom>
            <a:avLst/>
            <a:gdLst/>
            <a:ahLst/>
            <a:cxnLst/>
            <a:rect l="l" t="t" r="r" b="b"/>
            <a:pathLst>
              <a:path w="10623495" h="3997090">
                <a:moveTo>
                  <a:pt x="10623495" y="3997090"/>
                </a:moveTo>
                <a:lnTo>
                  <a:pt x="0" y="3997090"/>
                </a:lnTo>
                <a:lnTo>
                  <a:pt x="0" y="0"/>
                </a:lnTo>
                <a:lnTo>
                  <a:pt x="10623495" y="0"/>
                </a:lnTo>
                <a:lnTo>
                  <a:pt x="10623495" y="399709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8" name="Freeform 8" descr="urban abstract geometric line mephis shape"/>
          <p:cNvSpPr/>
          <p:nvPr/>
        </p:nvSpPr>
        <p:spPr>
          <a:xfrm rot="5400000">
            <a:off x="15003270" y="6811864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grpSp>
        <p:nvGrpSpPr>
          <p:cNvPr id="9" name="Group 9"/>
          <p:cNvGrpSpPr/>
          <p:nvPr/>
        </p:nvGrpSpPr>
        <p:grpSpPr>
          <a:xfrm>
            <a:off x="4013898" y="3803669"/>
            <a:ext cx="10260205" cy="3296051"/>
            <a:chOff x="0" y="0"/>
            <a:chExt cx="13680273" cy="439473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69633"/>
              <a:ext cx="13680273" cy="2253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716"/>
                </a:lnSpc>
              </a:pPr>
              <a:r>
                <a:rPr lang="en-US" sz="108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Thank You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197061" y="0"/>
              <a:ext cx="13286151" cy="118335"/>
            </a:xfrm>
            <a:prstGeom prst="rect">
              <a:avLst/>
            </a:prstGeom>
            <a:solidFill>
              <a:srgbClr val="7082A3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197061" y="3299208"/>
              <a:ext cx="13286151" cy="118335"/>
            </a:xfrm>
            <a:prstGeom prst="rect">
              <a:avLst/>
            </a:prstGeom>
            <a:solidFill>
              <a:srgbClr val="7082A3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446043" y="3988208"/>
              <a:ext cx="10788187" cy="406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88"/>
                </a:lnSpc>
                <a:spcBef>
                  <a:spcPct val="0"/>
                </a:spcBef>
              </a:pPr>
              <a:r>
                <a:rPr lang="en-US" sz="177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WE WELCOME YOUR QUESTIONS !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92617" y="452469"/>
            <a:ext cx="2099969" cy="20999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82A3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53265" y="92753"/>
            <a:ext cx="8439661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136"/>
              </a:lnSpc>
            </a:pPr>
            <a:r>
              <a:rPr lang="en-US" sz="92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73304" y="1611272"/>
            <a:ext cx="6819313" cy="800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7113" lvl="1" indent="-303557" algn="just">
              <a:lnSpc>
                <a:spcPts val="421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  <a:p>
            <a:pPr algn="just">
              <a:lnSpc>
                <a:spcPts val="4218"/>
              </a:lnSpc>
            </a:pPr>
            <a:endParaRPr lang="en-US" sz="281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7113" lvl="1" indent="-303557" algn="just">
              <a:lnSpc>
                <a:spcPts val="421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Scope</a:t>
            </a:r>
          </a:p>
          <a:p>
            <a:pPr algn="just">
              <a:lnSpc>
                <a:spcPts val="4218"/>
              </a:lnSpc>
            </a:pPr>
            <a:endParaRPr lang="en-US" sz="281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7113" lvl="1" indent="-303557" algn="just">
              <a:lnSpc>
                <a:spcPts val="421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Proposed Business IT Solution</a:t>
            </a:r>
          </a:p>
          <a:p>
            <a:pPr algn="just">
              <a:lnSpc>
                <a:spcPts val="4218"/>
              </a:lnSpc>
            </a:pPr>
            <a:endParaRPr lang="en-US" sz="281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7113" lvl="1" indent="-303557" algn="just">
              <a:lnSpc>
                <a:spcPts val="421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Prototype Walkthrough</a:t>
            </a:r>
          </a:p>
          <a:p>
            <a:pPr algn="just">
              <a:lnSpc>
                <a:spcPts val="4218"/>
              </a:lnSpc>
            </a:pPr>
            <a:endParaRPr lang="en-US" sz="281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7113" lvl="1" indent="-303557" algn="just">
              <a:lnSpc>
                <a:spcPts val="421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Technical Flow and Tools</a:t>
            </a:r>
          </a:p>
          <a:p>
            <a:pPr marL="607113" lvl="1" indent="-303557" algn="just">
              <a:lnSpc>
                <a:spcPts val="4218"/>
              </a:lnSpc>
              <a:buFont typeface="Arial"/>
              <a:buChar char="•"/>
            </a:pPr>
            <a:endParaRPr lang="en-US" sz="281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7113" lvl="1" indent="-303557" algn="just">
              <a:lnSpc>
                <a:spcPts val="421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Cost and Feasibility</a:t>
            </a:r>
          </a:p>
          <a:p>
            <a:pPr algn="just">
              <a:lnSpc>
                <a:spcPts val="4218"/>
              </a:lnSpc>
            </a:pPr>
            <a:endParaRPr lang="en-US" sz="281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7113" lvl="1" indent="-303557" algn="just">
              <a:lnSpc>
                <a:spcPts val="421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Benefits and Impact</a:t>
            </a:r>
          </a:p>
          <a:p>
            <a:pPr algn="just">
              <a:lnSpc>
                <a:spcPts val="4218"/>
              </a:lnSpc>
            </a:pPr>
            <a:endParaRPr lang="en-US" sz="281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7113" lvl="1" indent="-303557" algn="just">
              <a:lnSpc>
                <a:spcPts val="421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0"/>
            <a:ext cx="7303377" cy="10287000"/>
            <a:chOff x="0" y="0"/>
            <a:chExt cx="812800" cy="11448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144850"/>
            </a:xfrm>
            <a:custGeom>
              <a:avLst/>
              <a:gdLst/>
              <a:ahLst/>
              <a:cxnLst/>
              <a:rect l="l" t="t" r="r" b="b"/>
              <a:pathLst>
                <a:path w="812800" h="1144850">
                  <a:moveTo>
                    <a:pt x="0" y="0"/>
                  </a:moveTo>
                  <a:lnTo>
                    <a:pt x="812800" y="0"/>
                  </a:lnTo>
                  <a:lnTo>
                    <a:pt x="812800" y="1144850"/>
                  </a:lnTo>
                  <a:lnTo>
                    <a:pt x="0" y="1144850"/>
                  </a:lnTo>
                  <a:close/>
                </a:path>
              </a:pathLst>
            </a:custGeom>
            <a:blipFill>
              <a:blip r:embed="rId2"/>
              <a:stretch>
                <a:fillRect l="-20426" r="-20426"/>
              </a:stretch>
            </a:blipFill>
          </p:spPr>
          <p:txBody>
            <a:bodyPr/>
            <a:lstStyle/>
            <a:p>
              <a:endParaRPr lang="en-LK"/>
            </a:p>
          </p:txBody>
        </p:sp>
      </p:grpSp>
      <p:sp>
        <p:nvSpPr>
          <p:cNvPr id="9" name="Freeform 9"/>
          <p:cNvSpPr/>
          <p:nvPr/>
        </p:nvSpPr>
        <p:spPr>
          <a:xfrm rot="-1570078" flipH="1">
            <a:off x="12908665" y="-3408115"/>
            <a:ext cx="10349643" cy="8411437"/>
          </a:xfrm>
          <a:custGeom>
            <a:avLst/>
            <a:gdLst/>
            <a:ahLst/>
            <a:cxnLst/>
            <a:rect l="l" t="t" r="r" b="b"/>
            <a:pathLst>
              <a:path w="10349643" h="8411437">
                <a:moveTo>
                  <a:pt x="10349643" y="0"/>
                </a:moveTo>
                <a:lnTo>
                  <a:pt x="0" y="0"/>
                </a:lnTo>
                <a:lnTo>
                  <a:pt x="0" y="8411437"/>
                </a:lnTo>
                <a:lnTo>
                  <a:pt x="10349643" y="8411437"/>
                </a:lnTo>
                <a:lnTo>
                  <a:pt x="103496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10" name="Freeform 10"/>
          <p:cNvSpPr/>
          <p:nvPr/>
        </p:nvSpPr>
        <p:spPr>
          <a:xfrm rot="5400000">
            <a:off x="15653566" y="7840564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grpSp>
        <p:nvGrpSpPr>
          <p:cNvPr id="11" name="Group 11"/>
          <p:cNvGrpSpPr/>
          <p:nvPr/>
        </p:nvGrpSpPr>
        <p:grpSpPr>
          <a:xfrm>
            <a:off x="16292926" y="92753"/>
            <a:ext cx="1599319" cy="159931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82A3">
                <a:alpha val="49804"/>
              </a:srgbClr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7772" y="2675469"/>
            <a:ext cx="5808856" cy="5018093"/>
            <a:chOff x="0" y="0"/>
            <a:chExt cx="1529904" cy="13216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9904" cy="1321638"/>
            </a:xfrm>
            <a:custGeom>
              <a:avLst/>
              <a:gdLst/>
              <a:ahLst/>
              <a:cxnLst/>
              <a:rect l="l" t="t" r="r" b="b"/>
              <a:pathLst>
                <a:path w="1529904" h="1321638">
                  <a:moveTo>
                    <a:pt x="0" y="0"/>
                  </a:moveTo>
                  <a:lnTo>
                    <a:pt x="1529904" y="0"/>
                  </a:lnTo>
                  <a:lnTo>
                    <a:pt x="1529904" y="1321638"/>
                  </a:lnTo>
                  <a:lnTo>
                    <a:pt x="0" y="1321638"/>
                  </a:lnTo>
                  <a:close/>
                </a:path>
              </a:pathLst>
            </a:custGeom>
            <a:solidFill>
              <a:srgbClr val="7082A3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529904" cy="1378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654371" y="4772187"/>
            <a:ext cx="1809148" cy="180914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82A3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558945" y="5676761"/>
            <a:ext cx="1296662" cy="129666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82A3">
                <a:alpha val="49804"/>
              </a:srgbClr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7772" y="688223"/>
            <a:ext cx="1082263" cy="108226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82A3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84826" y="56833"/>
            <a:ext cx="7714069" cy="1420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05"/>
              </a:lnSpc>
            </a:pPr>
            <a:r>
              <a:rPr lang="en-US" sz="828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SCOPE</a:t>
            </a:r>
          </a:p>
        </p:txBody>
      </p:sp>
      <p:sp>
        <p:nvSpPr>
          <p:cNvPr id="15" name="Freeform 15"/>
          <p:cNvSpPr/>
          <p:nvPr/>
        </p:nvSpPr>
        <p:spPr>
          <a:xfrm rot="5400000">
            <a:off x="14812864" y="-788646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2" y="0"/>
                </a:lnTo>
                <a:lnTo>
                  <a:pt x="7780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grpSp>
        <p:nvGrpSpPr>
          <p:cNvPr id="16" name="Group 16"/>
          <p:cNvGrpSpPr/>
          <p:nvPr/>
        </p:nvGrpSpPr>
        <p:grpSpPr>
          <a:xfrm>
            <a:off x="380369" y="39892"/>
            <a:ext cx="1296662" cy="129666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82A3">
                <a:alpha val="49804"/>
              </a:srgbClr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8894915" y="3288177"/>
            <a:ext cx="7372350" cy="3409950"/>
          </a:xfrm>
          <a:custGeom>
            <a:avLst/>
            <a:gdLst/>
            <a:ahLst/>
            <a:cxnLst/>
            <a:rect l="l" t="t" r="r" b="b"/>
            <a:pathLst>
              <a:path w="7372350" h="3409950">
                <a:moveTo>
                  <a:pt x="0" y="0"/>
                </a:moveTo>
                <a:lnTo>
                  <a:pt x="7372350" y="0"/>
                </a:lnTo>
                <a:lnTo>
                  <a:pt x="7372350" y="3409950"/>
                </a:lnTo>
                <a:lnTo>
                  <a:pt x="0" y="3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29" t="-28567" r="-20925" b="-38713"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20" name="TextBox 20"/>
          <p:cNvSpPr txBox="1"/>
          <p:nvPr/>
        </p:nvSpPr>
        <p:spPr>
          <a:xfrm>
            <a:off x="1184465" y="2934326"/>
            <a:ext cx="17103535" cy="6405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  <a:spcBef>
                <a:spcPct val="0"/>
              </a:spcBef>
            </a:pPr>
            <a:r>
              <a:rPr lang="en-US" sz="245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1.Current Issues</a:t>
            </a:r>
          </a:p>
          <a:p>
            <a:pPr algn="l">
              <a:lnSpc>
                <a:spcPts val="3440"/>
              </a:lnSpc>
              <a:spcBef>
                <a:spcPct val="0"/>
              </a:spcBef>
            </a:pPr>
            <a:endParaRPr lang="en-US" sz="2457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440"/>
              </a:lnSpc>
              <a:spcBef>
                <a:spcPct val="0"/>
              </a:spcBef>
            </a:pPr>
            <a:r>
              <a:rPr lang="en-US" sz="245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Centralized certificate management</a:t>
            </a:r>
          </a:p>
          <a:p>
            <a:pPr algn="l">
              <a:lnSpc>
                <a:spcPts val="3440"/>
              </a:lnSpc>
              <a:spcBef>
                <a:spcPct val="0"/>
              </a:spcBef>
            </a:pPr>
            <a:r>
              <a:rPr lang="en-US" sz="245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Fraudulent academic claims</a:t>
            </a:r>
          </a:p>
          <a:p>
            <a:pPr algn="l">
              <a:lnSpc>
                <a:spcPts val="3440"/>
              </a:lnSpc>
              <a:spcBef>
                <a:spcPct val="0"/>
              </a:spcBef>
            </a:pPr>
            <a:r>
              <a:rPr lang="en-US" sz="245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Inaccessibility to credentials</a:t>
            </a:r>
          </a:p>
          <a:p>
            <a:pPr algn="l">
              <a:lnSpc>
                <a:spcPts val="3440"/>
              </a:lnSpc>
              <a:spcBef>
                <a:spcPct val="0"/>
              </a:spcBef>
            </a:pPr>
            <a:endParaRPr lang="en-US" sz="2457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40"/>
              </a:lnSpc>
              <a:spcBef>
                <a:spcPct val="0"/>
              </a:spcBef>
            </a:pPr>
            <a:r>
              <a:rPr lang="en-US" sz="245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2.Target Audience</a:t>
            </a:r>
          </a:p>
          <a:p>
            <a:pPr algn="l">
              <a:lnSpc>
                <a:spcPts val="3440"/>
              </a:lnSpc>
              <a:spcBef>
                <a:spcPct val="0"/>
              </a:spcBef>
            </a:pPr>
            <a:endParaRPr lang="en-US" sz="2457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440"/>
              </a:lnSpc>
              <a:spcBef>
                <a:spcPct val="0"/>
              </a:spcBef>
            </a:pPr>
            <a:r>
              <a:rPr lang="en-US" sz="245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Universities &amp; students</a:t>
            </a:r>
          </a:p>
          <a:p>
            <a:pPr algn="l">
              <a:lnSpc>
                <a:spcPts val="3440"/>
              </a:lnSpc>
              <a:spcBef>
                <a:spcPct val="0"/>
              </a:spcBef>
            </a:pPr>
            <a:r>
              <a:rPr lang="en-US" sz="245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Employers and educational platform</a:t>
            </a:r>
            <a:r>
              <a:rPr lang="en-US" sz="245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</a:t>
            </a:r>
          </a:p>
          <a:p>
            <a:pPr algn="l">
              <a:lnSpc>
                <a:spcPts val="3440"/>
              </a:lnSpc>
              <a:spcBef>
                <a:spcPct val="0"/>
              </a:spcBef>
            </a:pPr>
            <a:endParaRPr lang="en-US" sz="2457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440"/>
              </a:lnSpc>
              <a:spcBef>
                <a:spcPct val="0"/>
              </a:spcBef>
            </a:pPr>
            <a:endParaRPr lang="en-US" sz="2457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440"/>
              </a:lnSpc>
              <a:spcBef>
                <a:spcPct val="0"/>
              </a:spcBef>
            </a:pPr>
            <a:endParaRPr lang="en-US" sz="2457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440"/>
              </a:lnSpc>
              <a:spcBef>
                <a:spcPct val="0"/>
              </a:spcBef>
            </a:pPr>
            <a:r>
              <a:rPr lang="en-US" sz="245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 - To create a transparent, secure, student-controlled certificate management system using NFTs and decentralised storage.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urban abstract geometric line mephis shape"/>
          <p:cNvSpPr/>
          <p:nvPr/>
        </p:nvSpPr>
        <p:spPr>
          <a:xfrm rot="5400000">
            <a:off x="15598603" y="7840564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3" name="Freeform 3" descr="urban abstract geometric line mephis shape"/>
          <p:cNvSpPr/>
          <p:nvPr/>
        </p:nvSpPr>
        <p:spPr>
          <a:xfrm rot="-10800000">
            <a:off x="403029" y="0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grpSp>
        <p:nvGrpSpPr>
          <p:cNvPr id="4" name="Group 4"/>
          <p:cNvGrpSpPr/>
          <p:nvPr/>
        </p:nvGrpSpPr>
        <p:grpSpPr>
          <a:xfrm rot="2422481">
            <a:off x="1578301" y="5332843"/>
            <a:ext cx="4338753" cy="4954157"/>
            <a:chOff x="0" y="0"/>
            <a:chExt cx="5785004" cy="6605543"/>
          </a:xfrm>
        </p:grpSpPr>
        <p:grpSp>
          <p:nvGrpSpPr>
            <p:cNvPr id="5" name="Group 5"/>
            <p:cNvGrpSpPr/>
            <p:nvPr/>
          </p:nvGrpSpPr>
          <p:grpSpPr>
            <a:xfrm rot="4502305">
              <a:off x="853307" y="497257"/>
              <a:ext cx="4434440" cy="4434440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082A3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4502305">
              <a:off x="356396" y="3070873"/>
              <a:ext cx="3178274" cy="3178274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082A3">
                  <a:alpha val="49804"/>
                </a:srgbClr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1" name="AutoShape 11"/>
          <p:cNvSpPr/>
          <p:nvPr/>
        </p:nvSpPr>
        <p:spPr>
          <a:xfrm>
            <a:off x="7963476" y="4898681"/>
            <a:ext cx="929582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LK"/>
          </a:p>
        </p:txBody>
      </p:sp>
      <p:sp>
        <p:nvSpPr>
          <p:cNvPr id="12" name="AutoShape 12"/>
          <p:cNvSpPr/>
          <p:nvPr/>
        </p:nvSpPr>
        <p:spPr>
          <a:xfrm>
            <a:off x="7963476" y="6533840"/>
            <a:ext cx="929582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LK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28700" y="4307099"/>
            <a:ext cx="5848319" cy="3056721"/>
            <a:chOff x="0" y="0"/>
            <a:chExt cx="19050000" cy="9956800"/>
          </a:xfrm>
        </p:grpSpPr>
        <p:sp>
          <p:nvSpPr>
            <p:cNvPr id="14" name="Freeform 14"/>
            <p:cNvSpPr/>
            <p:nvPr/>
          </p:nvSpPr>
          <p:spPr>
            <a:xfrm>
              <a:off x="2501900" y="209042"/>
              <a:ext cx="14186915" cy="8502396"/>
            </a:xfrm>
            <a:custGeom>
              <a:avLst/>
              <a:gdLst/>
              <a:ahLst/>
              <a:cxnLst/>
              <a:rect l="l" t="t" r="r" b="b"/>
              <a:pathLst>
                <a:path w="14186915" h="8502396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4"/>
              <a:stretch>
                <a:fillRect t="-8984" b="-8984"/>
              </a:stretch>
            </a:blipFill>
          </p:spPr>
          <p:txBody>
            <a:bodyPr/>
            <a:lstStyle/>
            <a:p>
              <a:endParaRPr lang="en-LK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19050000" cy="9956800"/>
            </a:xfrm>
            <a:custGeom>
              <a:avLst/>
              <a:gdLst/>
              <a:ahLst/>
              <a:cxnLst/>
              <a:rect l="l" t="t" r="r" b="b"/>
              <a:pathLst>
                <a:path w="19050000" h="99568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5"/>
              <a:stretch>
                <a:fillRect l="-15" r="-15"/>
              </a:stretch>
            </a:blipFill>
          </p:spPr>
          <p:txBody>
            <a:bodyPr/>
            <a:lstStyle/>
            <a:p>
              <a:endParaRPr lang="en-LK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78301" y="1028700"/>
            <a:ext cx="5987974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40"/>
              </a:lnSpc>
              <a:spcBef>
                <a:spcPct val="0"/>
              </a:spcBef>
            </a:pPr>
            <a:r>
              <a:rPr lang="en-US" sz="7700" b="1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963476" y="2368629"/>
            <a:ext cx="9295824" cy="2530052"/>
            <a:chOff x="0" y="0"/>
            <a:chExt cx="12394432" cy="337340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787259"/>
              <a:ext cx="12394432" cy="2586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Issue academic certificates as NFTs using blockchain.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Store metadata securely on IPFS via Pinata.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Enable login and certificate access via MetaMask (decentralized authentication).</a:t>
              </a:r>
            </a:p>
            <a:p>
              <a:pPr marL="0" lvl="0" indent="0" algn="l">
                <a:lnSpc>
                  <a:spcPts val="3079"/>
                </a:lnSpc>
              </a:pPr>
              <a:endPara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2394432" cy="53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6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Core Idea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963476" y="5143500"/>
            <a:ext cx="9295824" cy="1320377"/>
            <a:chOff x="0" y="0"/>
            <a:chExt cx="12394432" cy="1760502"/>
          </a:xfrm>
        </p:grpSpPr>
        <p:sp>
          <p:nvSpPr>
            <p:cNvPr id="21" name="TextBox 21"/>
            <p:cNvSpPr txBox="1"/>
            <p:nvPr/>
          </p:nvSpPr>
          <p:spPr>
            <a:xfrm>
              <a:off x="0" y="736459"/>
              <a:ext cx="12394432" cy="1024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Smart contracts, Pinata, Polygon, OpenSea</a:t>
              </a:r>
            </a:p>
            <a:p>
              <a:pPr marL="0" lvl="0" indent="0" algn="l">
                <a:lnSpc>
                  <a:spcPts val="3079"/>
                </a:lnSpc>
              </a:pPr>
              <a:endPara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12394432" cy="53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6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Tools Used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963476" y="6954471"/>
            <a:ext cx="9295824" cy="1710902"/>
            <a:chOff x="0" y="0"/>
            <a:chExt cx="12394432" cy="2281202"/>
          </a:xfrm>
        </p:grpSpPr>
        <p:sp>
          <p:nvSpPr>
            <p:cNvPr id="24" name="TextBox 24"/>
            <p:cNvSpPr txBox="1"/>
            <p:nvPr/>
          </p:nvSpPr>
          <p:spPr>
            <a:xfrm>
              <a:off x="0" y="736459"/>
              <a:ext cx="12394432" cy="1544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 secure, scalable, cost-effective, and student-empowered platform</a:t>
              </a:r>
            </a:p>
            <a:p>
              <a:pPr marL="0" lvl="0" indent="0" algn="l">
                <a:lnSpc>
                  <a:spcPts val="3079"/>
                </a:lnSpc>
              </a:pPr>
              <a:endPara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12394432" cy="53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6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Outcome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718" y="-2421168"/>
            <a:ext cx="16730564" cy="3192693"/>
            <a:chOff x="0" y="0"/>
            <a:chExt cx="4406404" cy="840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6404" cy="840874"/>
            </a:xfrm>
            <a:custGeom>
              <a:avLst/>
              <a:gdLst/>
              <a:ahLst/>
              <a:cxnLst/>
              <a:rect l="l" t="t" r="r" b="b"/>
              <a:pathLst>
                <a:path w="4406404" h="840874">
                  <a:moveTo>
                    <a:pt x="33317" y="0"/>
                  </a:moveTo>
                  <a:lnTo>
                    <a:pt x="4373086" y="0"/>
                  </a:lnTo>
                  <a:cubicBezTo>
                    <a:pt x="4381922" y="0"/>
                    <a:pt x="4390397" y="3510"/>
                    <a:pt x="4396645" y="9758"/>
                  </a:cubicBezTo>
                  <a:cubicBezTo>
                    <a:pt x="4402893" y="16007"/>
                    <a:pt x="4406404" y="24481"/>
                    <a:pt x="4406404" y="33317"/>
                  </a:cubicBezTo>
                  <a:lnTo>
                    <a:pt x="4406404" y="807557"/>
                  </a:lnTo>
                  <a:cubicBezTo>
                    <a:pt x="4406404" y="816393"/>
                    <a:pt x="4402893" y="824867"/>
                    <a:pt x="4396645" y="831116"/>
                  </a:cubicBezTo>
                  <a:cubicBezTo>
                    <a:pt x="4390397" y="837364"/>
                    <a:pt x="4381922" y="840874"/>
                    <a:pt x="4373086" y="840874"/>
                  </a:cubicBezTo>
                  <a:lnTo>
                    <a:pt x="33317" y="840874"/>
                  </a:lnTo>
                  <a:cubicBezTo>
                    <a:pt x="24481" y="840874"/>
                    <a:pt x="16007" y="837364"/>
                    <a:pt x="9758" y="831116"/>
                  </a:cubicBezTo>
                  <a:cubicBezTo>
                    <a:pt x="3510" y="824867"/>
                    <a:pt x="0" y="816393"/>
                    <a:pt x="0" y="807557"/>
                  </a:cubicBezTo>
                  <a:lnTo>
                    <a:pt x="0" y="33317"/>
                  </a:lnTo>
                  <a:cubicBezTo>
                    <a:pt x="0" y="24481"/>
                    <a:pt x="3510" y="16007"/>
                    <a:pt x="9758" y="9758"/>
                  </a:cubicBezTo>
                  <a:cubicBezTo>
                    <a:pt x="16007" y="3510"/>
                    <a:pt x="24481" y="0"/>
                    <a:pt x="33317" y="0"/>
                  </a:cubicBezTo>
                  <a:close/>
                </a:path>
              </a:pathLst>
            </a:custGeom>
            <a:solidFill>
              <a:srgbClr val="7082A3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06404" cy="898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 descr="urban abstract geometric line mephis shape"/>
          <p:cNvSpPr/>
          <p:nvPr/>
        </p:nvSpPr>
        <p:spPr>
          <a:xfrm rot="5400000">
            <a:off x="15062846" y="-1560611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267019" y="5798141"/>
            <a:ext cx="848803" cy="4488859"/>
          </a:xfrm>
          <a:custGeom>
            <a:avLst/>
            <a:gdLst/>
            <a:ahLst/>
            <a:cxnLst/>
            <a:rect l="l" t="t" r="r" b="b"/>
            <a:pathLst>
              <a:path w="848803" h="4488859">
                <a:moveTo>
                  <a:pt x="0" y="0"/>
                </a:moveTo>
                <a:lnTo>
                  <a:pt x="848803" y="0"/>
                </a:lnTo>
                <a:lnTo>
                  <a:pt x="848803" y="4488859"/>
                </a:lnTo>
                <a:lnTo>
                  <a:pt x="0" y="448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Freeform 7"/>
          <p:cNvSpPr/>
          <p:nvPr/>
        </p:nvSpPr>
        <p:spPr>
          <a:xfrm>
            <a:off x="3326688" y="2071962"/>
            <a:ext cx="11399399" cy="7452357"/>
          </a:xfrm>
          <a:custGeom>
            <a:avLst/>
            <a:gdLst/>
            <a:ahLst/>
            <a:cxnLst/>
            <a:rect l="l" t="t" r="r" b="b"/>
            <a:pathLst>
              <a:path w="11399399" h="7452357">
                <a:moveTo>
                  <a:pt x="0" y="0"/>
                </a:moveTo>
                <a:lnTo>
                  <a:pt x="11399400" y="0"/>
                </a:lnTo>
                <a:lnTo>
                  <a:pt x="11399400" y="7452357"/>
                </a:lnTo>
                <a:lnTo>
                  <a:pt x="0" y="7452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8" name="TextBox 8"/>
          <p:cNvSpPr txBox="1"/>
          <p:nvPr/>
        </p:nvSpPr>
        <p:spPr>
          <a:xfrm>
            <a:off x="267019" y="838200"/>
            <a:ext cx="875936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6688" y="9457644"/>
            <a:ext cx="11399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Figure 1 : Login Page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718" y="-2421168"/>
            <a:ext cx="16730564" cy="3192693"/>
            <a:chOff x="0" y="0"/>
            <a:chExt cx="4406404" cy="840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6404" cy="840874"/>
            </a:xfrm>
            <a:custGeom>
              <a:avLst/>
              <a:gdLst/>
              <a:ahLst/>
              <a:cxnLst/>
              <a:rect l="l" t="t" r="r" b="b"/>
              <a:pathLst>
                <a:path w="4406404" h="840874">
                  <a:moveTo>
                    <a:pt x="33317" y="0"/>
                  </a:moveTo>
                  <a:lnTo>
                    <a:pt x="4373086" y="0"/>
                  </a:lnTo>
                  <a:cubicBezTo>
                    <a:pt x="4381922" y="0"/>
                    <a:pt x="4390397" y="3510"/>
                    <a:pt x="4396645" y="9758"/>
                  </a:cubicBezTo>
                  <a:cubicBezTo>
                    <a:pt x="4402893" y="16007"/>
                    <a:pt x="4406404" y="24481"/>
                    <a:pt x="4406404" y="33317"/>
                  </a:cubicBezTo>
                  <a:lnTo>
                    <a:pt x="4406404" y="807557"/>
                  </a:lnTo>
                  <a:cubicBezTo>
                    <a:pt x="4406404" y="816393"/>
                    <a:pt x="4402893" y="824867"/>
                    <a:pt x="4396645" y="831116"/>
                  </a:cubicBezTo>
                  <a:cubicBezTo>
                    <a:pt x="4390397" y="837364"/>
                    <a:pt x="4381922" y="840874"/>
                    <a:pt x="4373086" y="840874"/>
                  </a:cubicBezTo>
                  <a:lnTo>
                    <a:pt x="33317" y="840874"/>
                  </a:lnTo>
                  <a:cubicBezTo>
                    <a:pt x="24481" y="840874"/>
                    <a:pt x="16007" y="837364"/>
                    <a:pt x="9758" y="831116"/>
                  </a:cubicBezTo>
                  <a:cubicBezTo>
                    <a:pt x="3510" y="824867"/>
                    <a:pt x="0" y="816393"/>
                    <a:pt x="0" y="807557"/>
                  </a:cubicBezTo>
                  <a:lnTo>
                    <a:pt x="0" y="33317"/>
                  </a:lnTo>
                  <a:cubicBezTo>
                    <a:pt x="0" y="24481"/>
                    <a:pt x="3510" y="16007"/>
                    <a:pt x="9758" y="9758"/>
                  </a:cubicBezTo>
                  <a:cubicBezTo>
                    <a:pt x="16007" y="3510"/>
                    <a:pt x="24481" y="0"/>
                    <a:pt x="33317" y="0"/>
                  </a:cubicBezTo>
                  <a:close/>
                </a:path>
              </a:pathLst>
            </a:custGeom>
            <a:solidFill>
              <a:srgbClr val="7082A3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06404" cy="898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 descr="urban abstract geometric line mephis shape"/>
          <p:cNvSpPr/>
          <p:nvPr/>
        </p:nvSpPr>
        <p:spPr>
          <a:xfrm rot="5400000">
            <a:off x="15062846" y="-1560611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267019" y="5798141"/>
            <a:ext cx="848803" cy="4488859"/>
          </a:xfrm>
          <a:custGeom>
            <a:avLst/>
            <a:gdLst/>
            <a:ahLst/>
            <a:cxnLst/>
            <a:rect l="l" t="t" r="r" b="b"/>
            <a:pathLst>
              <a:path w="848803" h="4488859">
                <a:moveTo>
                  <a:pt x="0" y="0"/>
                </a:moveTo>
                <a:lnTo>
                  <a:pt x="848803" y="0"/>
                </a:lnTo>
                <a:lnTo>
                  <a:pt x="848803" y="4488859"/>
                </a:lnTo>
                <a:lnTo>
                  <a:pt x="0" y="448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Freeform 7"/>
          <p:cNvSpPr/>
          <p:nvPr/>
        </p:nvSpPr>
        <p:spPr>
          <a:xfrm>
            <a:off x="3057206" y="2042780"/>
            <a:ext cx="11290769" cy="7353284"/>
          </a:xfrm>
          <a:custGeom>
            <a:avLst/>
            <a:gdLst/>
            <a:ahLst/>
            <a:cxnLst/>
            <a:rect l="l" t="t" r="r" b="b"/>
            <a:pathLst>
              <a:path w="11290769" h="7353284">
                <a:moveTo>
                  <a:pt x="0" y="0"/>
                </a:moveTo>
                <a:lnTo>
                  <a:pt x="11290769" y="0"/>
                </a:lnTo>
                <a:lnTo>
                  <a:pt x="11290769" y="7353284"/>
                </a:lnTo>
                <a:lnTo>
                  <a:pt x="0" y="7353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8" name="TextBox 8"/>
          <p:cNvSpPr txBox="1"/>
          <p:nvPr/>
        </p:nvSpPr>
        <p:spPr>
          <a:xfrm>
            <a:off x="267019" y="838200"/>
            <a:ext cx="875936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6688" y="9457644"/>
            <a:ext cx="11399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Figure 2 : Student Dashboard</a:t>
            </a: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718" y="-2421168"/>
            <a:ext cx="16730564" cy="3192693"/>
            <a:chOff x="0" y="0"/>
            <a:chExt cx="4406404" cy="840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6404" cy="840874"/>
            </a:xfrm>
            <a:custGeom>
              <a:avLst/>
              <a:gdLst/>
              <a:ahLst/>
              <a:cxnLst/>
              <a:rect l="l" t="t" r="r" b="b"/>
              <a:pathLst>
                <a:path w="4406404" h="840874">
                  <a:moveTo>
                    <a:pt x="33317" y="0"/>
                  </a:moveTo>
                  <a:lnTo>
                    <a:pt x="4373086" y="0"/>
                  </a:lnTo>
                  <a:cubicBezTo>
                    <a:pt x="4381922" y="0"/>
                    <a:pt x="4390397" y="3510"/>
                    <a:pt x="4396645" y="9758"/>
                  </a:cubicBezTo>
                  <a:cubicBezTo>
                    <a:pt x="4402893" y="16007"/>
                    <a:pt x="4406404" y="24481"/>
                    <a:pt x="4406404" y="33317"/>
                  </a:cubicBezTo>
                  <a:lnTo>
                    <a:pt x="4406404" y="807557"/>
                  </a:lnTo>
                  <a:cubicBezTo>
                    <a:pt x="4406404" y="816393"/>
                    <a:pt x="4402893" y="824867"/>
                    <a:pt x="4396645" y="831116"/>
                  </a:cubicBezTo>
                  <a:cubicBezTo>
                    <a:pt x="4390397" y="837364"/>
                    <a:pt x="4381922" y="840874"/>
                    <a:pt x="4373086" y="840874"/>
                  </a:cubicBezTo>
                  <a:lnTo>
                    <a:pt x="33317" y="840874"/>
                  </a:lnTo>
                  <a:cubicBezTo>
                    <a:pt x="24481" y="840874"/>
                    <a:pt x="16007" y="837364"/>
                    <a:pt x="9758" y="831116"/>
                  </a:cubicBezTo>
                  <a:cubicBezTo>
                    <a:pt x="3510" y="824867"/>
                    <a:pt x="0" y="816393"/>
                    <a:pt x="0" y="807557"/>
                  </a:cubicBezTo>
                  <a:lnTo>
                    <a:pt x="0" y="33317"/>
                  </a:lnTo>
                  <a:cubicBezTo>
                    <a:pt x="0" y="24481"/>
                    <a:pt x="3510" y="16007"/>
                    <a:pt x="9758" y="9758"/>
                  </a:cubicBezTo>
                  <a:cubicBezTo>
                    <a:pt x="16007" y="3510"/>
                    <a:pt x="24481" y="0"/>
                    <a:pt x="33317" y="0"/>
                  </a:cubicBezTo>
                  <a:close/>
                </a:path>
              </a:pathLst>
            </a:custGeom>
            <a:solidFill>
              <a:srgbClr val="7082A3"/>
            </a:solidFill>
            <a:ln w="762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06404" cy="898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 descr="urban abstract geometric line mephis shape"/>
          <p:cNvSpPr/>
          <p:nvPr/>
        </p:nvSpPr>
        <p:spPr>
          <a:xfrm rot="5400000">
            <a:off x="15062846" y="-1560611"/>
            <a:ext cx="778071" cy="4114800"/>
          </a:xfrm>
          <a:custGeom>
            <a:avLst/>
            <a:gdLst/>
            <a:ahLst/>
            <a:cxnLst/>
            <a:rect l="l" t="t" r="r" b="b"/>
            <a:pathLst>
              <a:path w="778071" h="4114800">
                <a:moveTo>
                  <a:pt x="0" y="0"/>
                </a:moveTo>
                <a:lnTo>
                  <a:pt x="778071" y="0"/>
                </a:lnTo>
                <a:lnTo>
                  <a:pt x="7780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267019" y="5798141"/>
            <a:ext cx="848803" cy="4488859"/>
          </a:xfrm>
          <a:custGeom>
            <a:avLst/>
            <a:gdLst/>
            <a:ahLst/>
            <a:cxnLst/>
            <a:rect l="l" t="t" r="r" b="b"/>
            <a:pathLst>
              <a:path w="848803" h="4488859">
                <a:moveTo>
                  <a:pt x="0" y="0"/>
                </a:moveTo>
                <a:lnTo>
                  <a:pt x="848803" y="0"/>
                </a:lnTo>
                <a:lnTo>
                  <a:pt x="848803" y="4488859"/>
                </a:lnTo>
                <a:lnTo>
                  <a:pt x="0" y="4488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Freeform 7"/>
          <p:cNvSpPr/>
          <p:nvPr/>
        </p:nvSpPr>
        <p:spPr>
          <a:xfrm>
            <a:off x="3326688" y="2025747"/>
            <a:ext cx="11132830" cy="7232553"/>
          </a:xfrm>
          <a:custGeom>
            <a:avLst/>
            <a:gdLst/>
            <a:ahLst/>
            <a:cxnLst/>
            <a:rect l="l" t="t" r="r" b="b"/>
            <a:pathLst>
              <a:path w="11132830" h="7232553">
                <a:moveTo>
                  <a:pt x="0" y="0"/>
                </a:moveTo>
                <a:lnTo>
                  <a:pt x="11132830" y="0"/>
                </a:lnTo>
                <a:lnTo>
                  <a:pt x="11132830" y="7232553"/>
                </a:lnTo>
                <a:lnTo>
                  <a:pt x="0" y="72325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8" name="TextBox 8"/>
          <p:cNvSpPr txBox="1"/>
          <p:nvPr/>
        </p:nvSpPr>
        <p:spPr>
          <a:xfrm>
            <a:off x="267019" y="838200"/>
            <a:ext cx="875936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6688" y="9457644"/>
            <a:ext cx="113993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Figure 3 : Certificate Dashboard</a:t>
            </a: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E143031C9C6949940C8CF6FDDF51E0" ma:contentTypeVersion="12" ma:contentTypeDescription="Create a new document." ma:contentTypeScope="" ma:versionID="3d5edc8dcf7d060f71aac9cc1145c7de">
  <xsd:schema xmlns:xsd="http://www.w3.org/2001/XMLSchema" xmlns:xs="http://www.w3.org/2001/XMLSchema" xmlns:p="http://schemas.microsoft.com/office/2006/metadata/properties" xmlns:ns2="c1b8341a-7a05-4498-8cd7-e778f04261d2" xmlns:ns3="573d6435-01cb-4ee2-8771-8db0be653c77" targetNamespace="http://schemas.microsoft.com/office/2006/metadata/properties" ma:root="true" ma:fieldsID="7ec9d6c3a7815fbfe7077b6415d570cc" ns2:_="" ns3:_="">
    <xsd:import namespace="c1b8341a-7a05-4498-8cd7-e778f04261d2"/>
    <xsd:import namespace="573d6435-01cb-4ee2-8771-8db0be653c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b8341a-7a05-4498-8cd7-e778f04261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921d02d-b337-4ce5-bd1c-22d9132a6b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3d6435-01cb-4ee2-8771-8db0be653c7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f2bda4e8-c528-4a2d-aab7-cff919f12b48}" ma:internalName="TaxCatchAll" ma:showField="CatchAllData" ma:web="573d6435-01cb-4ee2-8771-8db0be653c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1b8341a-7a05-4498-8cd7-e778f04261d2">
      <Terms xmlns="http://schemas.microsoft.com/office/infopath/2007/PartnerControls"/>
    </lcf76f155ced4ddcb4097134ff3c332f>
    <TaxCatchAll xmlns="573d6435-01cb-4ee2-8771-8db0be653c77" xsi:nil="true"/>
  </documentManagement>
</p:properties>
</file>

<file path=customXml/itemProps1.xml><?xml version="1.0" encoding="utf-8"?>
<ds:datastoreItem xmlns:ds="http://schemas.openxmlformats.org/officeDocument/2006/customXml" ds:itemID="{2403D5EE-424A-440B-BBB5-FF719E23CA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b8341a-7a05-4498-8cd7-e778f04261d2"/>
    <ds:schemaRef ds:uri="573d6435-01cb-4ee2-8771-8db0be653c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9245BA-28D6-4FF2-9722-785FAEF47A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CDA4C1-91B7-4983-B3F3-49C4BA00D8AC}">
  <ds:schemaRefs>
    <ds:schemaRef ds:uri="http://schemas.microsoft.com/office/2006/metadata/properties"/>
    <ds:schemaRef ds:uri="http://schemas.microsoft.com/office/infopath/2007/PartnerControls"/>
    <ds:schemaRef ds:uri="c1b8341a-7a05-4498-8cd7-e778f04261d2"/>
    <ds:schemaRef ds:uri="573d6435-01cb-4ee2-8771-8db0be653c77"/>
  </ds:schemaRefs>
</ds:datastoreItem>
</file>

<file path=docMetadata/LabelInfo.xml><?xml version="1.0" encoding="utf-8"?>
<clbl:labelList xmlns:clbl="http://schemas.microsoft.com/office/2020/mipLabelMetadata">
  <clbl:label id="{ddaa77bc-0157-46a4-82a6-8fc765694bc9}" enabled="1" method="Standard" siteId="{d1323671-cdbe-4417-b4d4-bdb24b51316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531</Words>
  <Application>Microsoft Office PowerPoint</Application>
  <PresentationFormat>Custom</PresentationFormat>
  <Paragraphs>158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 Project Pitch Deck Presentation</dc:title>
  <cp:lastModifiedBy>Dilakshany Ganeshan</cp:lastModifiedBy>
  <cp:revision>6</cp:revision>
  <dcterms:created xsi:type="dcterms:W3CDTF">2006-08-16T00:00:00Z</dcterms:created>
  <dcterms:modified xsi:type="dcterms:W3CDTF">2025-06-04T04:54:51Z</dcterms:modified>
  <dc:identifier>DAGoDSDX1dM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0x01010002E143031C9C6949940C8CF6FDDF51E0</vt:lpwstr>
  </property>
  <property fmtid="{D5CDD505-2E9C-101B-9397-08002B2CF9AE}" pid="3" name="MediaServiceImageTags">
    <vt:lpwstr/>
  </property>
</Properties>
</file>